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6" r:id="rId3"/>
    <p:sldId id="258" r:id="rId4"/>
    <p:sldId id="259" r:id="rId5"/>
    <p:sldId id="269" r:id="rId6"/>
    <p:sldId id="260" r:id="rId7"/>
    <p:sldId id="261" r:id="rId8"/>
    <p:sldId id="262" r:id="rId9"/>
    <p:sldId id="263" r:id="rId10"/>
    <p:sldId id="264" r:id="rId11"/>
    <p:sldId id="266" r:id="rId12"/>
    <p:sldId id="265" r:id="rId13"/>
    <p:sldId id="268" r:id="rId14"/>
    <p:sldId id="270" r:id="rId15"/>
    <p:sldId id="279" r:id="rId16"/>
    <p:sldId id="277" r:id="rId17"/>
    <p:sldId id="271" r:id="rId18"/>
    <p:sldId id="272" r:id="rId19"/>
    <p:sldId id="280" r:id="rId20"/>
    <p:sldId id="282" r:id="rId21"/>
    <p:sldId id="273" r:id="rId22"/>
    <p:sldId id="274" r:id="rId23"/>
    <p:sldId id="276" r:id="rId24"/>
    <p:sldId id="281"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95863" autoAdjust="0"/>
  </p:normalViewPr>
  <p:slideViewPr>
    <p:cSldViewPr snapToGrid="0">
      <p:cViewPr varScale="1">
        <p:scale>
          <a:sx n="83" d="100"/>
          <a:sy n="83" d="100"/>
        </p:scale>
        <p:origin x="643" y="8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6DEA1-A563-409D-85FD-5B945A1A54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A62AE8E9-CC15-4E71-870E-86BF8DD05AC1}">
      <dgm:prSet phldrT="[Text]" custT="1"/>
      <dgm:spPr/>
      <dgm:t>
        <a:bodyPr/>
        <a:lstStyle/>
        <a:p>
          <a:r>
            <a:rPr lang="cs-CZ" sz="3400" dirty="0"/>
            <a:t>OPC </a:t>
          </a:r>
        </a:p>
        <a:p>
          <a:r>
            <a:rPr lang="cs-CZ" sz="2400" dirty="0"/>
            <a:t>(ÚOHS)</a:t>
          </a:r>
        </a:p>
      </dgm:t>
    </dgm:pt>
    <dgm:pt modelId="{DCC212E1-8715-4A8D-B47E-C90DAF053A30}" type="parTrans" cxnId="{E0CECEED-E240-406A-9BA2-2B73E165B3AF}">
      <dgm:prSet/>
      <dgm:spPr/>
      <dgm:t>
        <a:bodyPr/>
        <a:lstStyle/>
        <a:p>
          <a:endParaRPr lang="cs-CZ"/>
        </a:p>
      </dgm:t>
    </dgm:pt>
    <dgm:pt modelId="{70020249-65D6-41AA-AB13-1B4A7D13AB74}" type="sibTrans" cxnId="{E0CECEED-E240-406A-9BA2-2B73E165B3AF}">
      <dgm:prSet/>
      <dgm:spPr/>
      <dgm:t>
        <a:bodyPr/>
        <a:lstStyle/>
        <a:p>
          <a:endParaRPr lang="cs-CZ"/>
        </a:p>
      </dgm:t>
    </dgm:pt>
    <dgm:pt modelId="{9BEF844C-88FB-4FC8-B0F5-B33D66F4B9EF}">
      <dgm:prSet phldrT="[Text]"/>
      <dgm:spPr/>
      <dgm:t>
        <a:bodyPr/>
        <a:lstStyle/>
        <a:p>
          <a:r>
            <a:rPr lang="cs-CZ" dirty="0" err="1"/>
            <a:t>Correctives</a:t>
          </a:r>
          <a:endParaRPr lang="cs-CZ" dirty="0"/>
        </a:p>
      </dgm:t>
    </dgm:pt>
    <dgm:pt modelId="{7B3EB05B-A079-4219-BB6B-895E7DE6D994}" type="parTrans" cxnId="{82A8A9E8-F11A-434A-89D0-6FE3B9A9CE62}">
      <dgm:prSet/>
      <dgm:spPr/>
      <dgm:t>
        <a:bodyPr/>
        <a:lstStyle/>
        <a:p>
          <a:endParaRPr lang="cs-CZ"/>
        </a:p>
      </dgm:t>
    </dgm:pt>
    <dgm:pt modelId="{B6AAEE95-11F3-436A-8BFF-13AB8D68B071}" type="sibTrans" cxnId="{82A8A9E8-F11A-434A-89D0-6FE3B9A9CE62}">
      <dgm:prSet/>
      <dgm:spPr/>
      <dgm:t>
        <a:bodyPr/>
        <a:lstStyle/>
        <a:p>
          <a:endParaRPr lang="cs-CZ"/>
        </a:p>
      </dgm:t>
    </dgm:pt>
    <dgm:pt modelId="{C2A84BDE-DD98-4695-93BE-9665595647FE}">
      <dgm:prSet phldrT="[Text]"/>
      <dgm:spPr/>
      <dgm:t>
        <a:bodyPr/>
        <a:lstStyle/>
        <a:p>
          <a:r>
            <a:rPr lang="cs-CZ" dirty="0"/>
            <a:t>Fines </a:t>
          </a:r>
          <a:r>
            <a:rPr lang="cs-CZ" dirty="0" err="1"/>
            <a:t>for</a:t>
          </a:r>
          <a:r>
            <a:rPr lang="cs-CZ" dirty="0"/>
            <a:t> </a:t>
          </a:r>
          <a:r>
            <a:rPr lang="cs-CZ" dirty="0" err="1"/>
            <a:t>administrative</a:t>
          </a:r>
          <a:r>
            <a:rPr lang="cs-CZ" dirty="0"/>
            <a:t> </a:t>
          </a:r>
          <a:r>
            <a:rPr lang="cs-CZ" dirty="0" err="1"/>
            <a:t>delicts</a:t>
          </a:r>
          <a:r>
            <a:rPr lang="cs-CZ" dirty="0"/>
            <a:t> (</a:t>
          </a:r>
          <a:r>
            <a:rPr lang="cs-CZ" dirty="0" err="1"/>
            <a:t>Law</a:t>
          </a:r>
          <a:r>
            <a:rPr lang="cs-CZ" dirty="0"/>
            <a:t> n°134/2016 </a:t>
          </a:r>
          <a:r>
            <a:rPr lang="cs-CZ" dirty="0" err="1"/>
            <a:t>Coll</a:t>
          </a:r>
          <a:r>
            <a:rPr lang="cs-CZ" dirty="0"/>
            <a:t>., on Public Procurement)</a:t>
          </a:r>
        </a:p>
      </dgm:t>
    </dgm:pt>
    <dgm:pt modelId="{4FEA62D5-6A3D-4516-AE8A-A6EA7457E2E7}" type="parTrans" cxnId="{412F5ECB-CAFB-4AA8-BF7C-C1B7E1CF8F36}">
      <dgm:prSet/>
      <dgm:spPr/>
      <dgm:t>
        <a:bodyPr/>
        <a:lstStyle/>
        <a:p>
          <a:endParaRPr lang="cs-CZ"/>
        </a:p>
      </dgm:t>
    </dgm:pt>
    <dgm:pt modelId="{970610BB-0B81-41FF-8CFB-0067D6188292}" type="sibTrans" cxnId="{412F5ECB-CAFB-4AA8-BF7C-C1B7E1CF8F36}">
      <dgm:prSet/>
      <dgm:spPr/>
      <dgm:t>
        <a:bodyPr/>
        <a:lstStyle/>
        <a:p>
          <a:endParaRPr lang="cs-CZ"/>
        </a:p>
      </dgm:t>
    </dgm:pt>
    <dgm:pt modelId="{526F0018-66C9-438F-93C3-942E7F9BC183}">
      <dgm:prSet phldrT="[Text]"/>
      <dgm:spPr/>
      <dgm:t>
        <a:bodyPr/>
        <a:lstStyle/>
        <a:p>
          <a:r>
            <a:rPr lang="cs-CZ" dirty="0" err="1"/>
            <a:t>Subsidy</a:t>
          </a:r>
          <a:r>
            <a:rPr lang="cs-CZ" dirty="0"/>
            <a:t> </a:t>
          </a:r>
          <a:r>
            <a:rPr lang="cs-CZ" dirty="0" err="1"/>
            <a:t>providers</a:t>
          </a:r>
          <a:endParaRPr lang="cs-CZ" dirty="0"/>
        </a:p>
      </dgm:t>
    </dgm:pt>
    <dgm:pt modelId="{6F1168B8-6C3A-47BF-85A0-DA84D7D29224}" type="parTrans" cxnId="{886650D2-D933-4BE5-9912-EEC1D0B2A53D}">
      <dgm:prSet/>
      <dgm:spPr/>
      <dgm:t>
        <a:bodyPr/>
        <a:lstStyle/>
        <a:p>
          <a:endParaRPr lang="cs-CZ"/>
        </a:p>
      </dgm:t>
    </dgm:pt>
    <dgm:pt modelId="{A6FFB315-DEA5-45F7-A7DC-77CF18B38385}" type="sibTrans" cxnId="{886650D2-D933-4BE5-9912-EEC1D0B2A53D}">
      <dgm:prSet/>
      <dgm:spPr/>
      <dgm:t>
        <a:bodyPr/>
        <a:lstStyle/>
        <a:p>
          <a:endParaRPr lang="cs-CZ"/>
        </a:p>
      </dgm:t>
    </dgm:pt>
    <dgm:pt modelId="{4D26D886-E85D-4EBD-926F-427843C8CFA5}">
      <dgm:prSet phldrT="[Text]"/>
      <dgm:spPr/>
      <dgm:t>
        <a:bodyPr/>
        <a:lstStyle/>
        <a:p>
          <a:r>
            <a:rPr lang="cs-CZ" dirty="0" err="1"/>
            <a:t>Recoveries</a:t>
          </a:r>
          <a:r>
            <a:rPr lang="cs-CZ" dirty="0"/>
            <a:t> (</a:t>
          </a:r>
          <a:r>
            <a:rPr lang="cs-CZ" dirty="0" err="1"/>
            <a:t>conditions</a:t>
          </a:r>
          <a:r>
            <a:rPr lang="cs-CZ" dirty="0"/>
            <a:t> </a:t>
          </a:r>
          <a:r>
            <a:rPr lang="cs-CZ" dirty="0" err="1"/>
            <a:t>of</a:t>
          </a:r>
          <a:r>
            <a:rPr lang="cs-CZ" dirty="0"/>
            <a:t> </a:t>
          </a:r>
          <a:r>
            <a:rPr lang="cs-CZ" dirty="0" err="1"/>
            <a:t>subsidy</a:t>
          </a:r>
          <a:r>
            <a:rPr lang="cs-CZ" dirty="0"/>
            <a:t>)</a:t>
          </a:r>
        </a:p>
      </dgm:t>
    </dgm:pt>
    <dgm:pt modelId="{4722407C-3698-4E5A-AD3A-B25D9DA99646}" type="parTrans" cxnId="{B0D9EE10-28D6-4F5F-A025-DA12812A701B}">
      <dgm:prSet/>
      <dgm:spPr/>
      <dgm:t>
        <a:bodyPr/>
        <a:lstStyle/>
        <a:p>
          <a:endParaRPr lang="cs-CZ"/>
        </a:p>
      </dgm:t>
    </dgm:pt>
    <dgm:pt modelId="{217B04C9-2F99-4C34-89E5-A648F2DA6F6B}" type="sibTrans" cxnId="{B0D9EE10-28D6-4F5F-A025-DA12812A701B}">
      <dgm:prSet/>
      <dgm:spPr/>
      <dgm:t>
        <a:bodyPr/>
        <a:lstStyle/>
        <a:p>
          <a:endParaRPr lang="cs-CZ"/>
        </a:p>
      </dgm:t>
    </dgm:pt>
    <dgm:pt modelId="{B6352708-84B2-48AF-969E-B38FCC87AD64}">
      <dgm:prSet phldrT="[Text]"/>
      <dgm:spPr/>
      <dgm:t>
        <a:bodyPr/>
        <a:lstStyle/>
        <a:p>
          <a:r>
            <a:rPr lang="cs-CZ" dirty="0"/>
            <a:t>Tax </a:t>
          </a:r>
          <a:r>
            <a:rPr lang="cs-CZ" dirty="0" err="1"/>
            <a:t>authorities</a:t>
          </a:r>
          <a:endParaRPr lang="cs-CZ" dirty="0"/>
        </a:p>
      </dgm:t>
    </dgm:pt>
    <dgm:pt modelId="{505B5A4A-283F-45FD-8B09-E7A5B355DD12}" type="parTrans" cxnId="{F7B35103-9B7B-453A-A8CB-CFD1CF4F760C}">
      <dgm:prSet/>
      <dgm:spPr/>
      <dgm:t>
        <a:bodyPr/>
        <a:lstStyle/>
        <a:p>
          <a:endParaRPr lang="cs-CZ"/>
        </a:p>
      </dgm:t>
    </dgm:pt>
    <dgm:pt modelId="{9A498D30-9839-4A51-954D-96A8F894CC3C}" type="sibTrans" cxnId="{F7B35103-9B7B-453A-A8CB-CFD1CF4F760C}">
      <dgm:prSet/>
      <dgm:spPr/>
      <dgm:t>
        <a:bodyPr/>
        <a:lstStyle/>
        <a:p>
          <a:endParaRPr lang="cs-CZ"/>
        </a:p>
      </dgm:t>
    </dgm:pt>
    <dgm:pt modelId="{58296B61-0AE9-426A-A4BB-81F3E7B8CCFD}">
      <dgm:prSet phldrT="[Text]"/>
      <dgm:spPr/>
      <dgm:t>
        <a:bodyPr/>
        <a:lstStyle/>
        <a:p>
          <a:r>
            <a:rPr lang="cs-CZ" dirty="0" err="1"/>
            <a:t>Levies</a:t>
          </a:r>
          <a:r>
            <a:rPr lang="cs-CZ" dirty="0"/>
            <a:t> </a:t>
          </a:r>
          <a:r>
            <a:rPr lang="cs-CZ" dirty="0" err="1"/>
            <a:t>for</a:t>
          </a:r>
          <a:r>
            <a:rPr lang="cs-CZ" dirty="0"/>
            <a:t> </a:t>
          </a:r>
          <a:r>
            <a:rPr lang="cs-CZ" dirty="0" err="1"/>
            <a:t>violation</a:t>
          </a:r>
          <a:r>
            <a:rPr lang="cs-CZ" dirty="0"/>
            <a:t> </a:t>
          </a:r>
          <a:r>
            <a:rPr lang="cs-CZ" dirty="0" err="1"/>
            <a:t>of</a:t>
          </a:r>
          <a:r>
            <a:rPr lang="cs-CZ" dirty="0"/>
            <a:t> budget </a:t>
          </a:r>
          <a:r>
            <a:rPr lang="cs-CZ" dirty="0" err="1"/>
            <a:t>discipline</a:t>
          </a:r>
          <a:r>
            <a:rPr lang="cs-CZ" dirty="0"/>
            <a:t/>
          </a:r>
          <a:br>
            <a:rPr lang="cs-CZ" dirty="0"/>
          </a:br>
          <a:r>
            <a:rPr lang="cs-CZ" dirty="0"/>
            <a:t>(</a:t>
          </a:r>
          <a:r>
            <a:rPr lang="cs-CZ" dirty="0" err="1"/>
            <a:t>Law</a:t>
          </a:r>
          <a:r>
            <a:rPr lang="cs-CZ" dirty="0"/>
            <a:t> n° </a:t>
          </a:r>
          <a:r>
            <a:rPr lang="cs-CZ" b="0" i="0" dirty="0"/>
            <a:t>218/2000 </a:t>
          </a:r>
          <a:r>
            <a:rPr lang="cs-CZ" b="0" i="0" dirty="0" err="1"/>
            <a:t>Coll</a:t>
          </a:r>
          <a:r>
            <a:rPr lang="cs-CZ" b="0" i="0" dirty="0"/>
            <a:t>., </a:t>
          </a:r>
          <a:r>
            <a:rPr lang="cs-CZ" b="0" i="0" dirty="0" err="1"/>
            <a:t>Budgetary</a:t>
          </a:r>
          <a:r>
            <a:rPr lang="cs-CZ" b="0" i="0" dirty="0"/>
            <a:t> </a:t>
          </a:r>
          <a:r>
            <a:rPr lang="cs-CZ" b="0" i="0" dirty="0" err="1"/>
            <a:t>Rules</a:t>
          </a:r>
          <a:r>
            <a:rPr lang="cs-CZ" b="0" i="0" dirty="0"/>
            <a:t>)</a:t>
          </a:r>
          <a:endParaRPr lang="cs-CZ" i="0" dirty="0"/>
        </a:p>
      </dgm:t>
    </dgm:pt>
    <dgm:pt modelId="{DBB891DE-F7E9-4B08-B75E-2D3D1ABDA432}" type="parTrans" cxnId="{52479870-50CB-4566-A3A5-53D901680995}">
      <dgm:prSet/>
      <dgm:spPr/>
      <dgm:t>
        <a:bodyPr/>
        <a:lstStyle/>
        <a:p>
          <a:endParaRPr lang="cs-CZ"/>
        </a:p>
      </dgm:t>
    </dgm:pt>
    <dgm:pt modelId="{38586084-C59B-4EC8-99D9-BE46D9E9F841}" type="sibTrans" cxnId="{52479870-50CB-4566-A3A5-53D901680995}">
      <dgm:prSet/>
      <dgm:spPr/>
      <dgm:t>
        <a:bodyPr/>
        <a:lstStyle/>
        <a:p>
          <a:endParaRPr lang="cs-CZ"/>
        </a:p>
      </dgm:t>
    </dgm:pt>
    <dgm:pt modelId="{62766FC8-EE20-4AA0-B103-D258FB1ADD48}" type="pres">
      <dgm:prSet presAssocID="{43C6DEA1-A563-409D-85FD-5B945A1A54B7}" presName="Name0" presStyleCnt="0">
        <dgm:presLayoutVars>
          <dgm:dir/>
          <dgm:animLvl val="lvl"/>
          <dgm:resizeHandles val="exact"/>
        </dgm:presLayoutVars>
      </dgm:prSet>
      <dgm:spPr/>
      <dgm:t>
        <a:bodyPr/>
        <a:lstStyle/>
        <a:p>
          <a:endParaRPr lang="hr-HR"/>
        </a:p>
      </dgm:t>
    </dgm:pt>
    <dgm:pt modelId="{ED333318-7098-4727-87BB-8E061F8FCE97}" type="pres">
      <dgm:prSet presAssocID="{A62AE8E9-CC15-4E71-870E-86BF8DD05AC1}" presName="linNode" presStyleCnt="0"/>
      <dgm:spPr/>
    </dgm:pt>
    <dgm:pt modelId="{84BEAA52-598F-45BB-B1C4-D5F1D2E38DE5}" type="pres">
      <dgm:prSet presAssocID="{A62AE8E9-CC15-4E71-870E-86BF8DD05AC1}" presName="parentText" presStyleLbl="node1" presStyleIdx="0" presStyleCnt="3">
        <dgm:presLayoutVars>
          <dgm:chMax val="1"/>
          <dgm:bulletEnabled val="1"/>
        </dgm:presLayoutVars>
      </dgm:prSet>
      <dgm:spPr/>
      <dgm:t>
        <a:bodyPr/>
        <a:lstStyle/>
        <a:p>
          <a:endParaRPr lang="hr-HR"/>
        </a:p>
      </dgm:t>
    </dgm:pt>
    <dgm:pt modelId="{3849C0F4-2F05-409D-A3F4-0A83A988245B}" type="pres">
      <dgm:prSet presAssocID="{A62AE8E9-CC15-4E71-870E-86BF8DD05AC1}" presName="descendantText" presStyleLbl="alignAccFollowNode1" presStyleIdx="0" presStyleCnt="3">
        <dgm:presLayoutVars>
          <dgm:bulletEnabled val="1"/>
        </dgm:presLayoutVars>
      </dgm:prSet>
      <dgm:spPr/>
      <dgm:t>
        <a:bodyPr/>
        <a:lstStyle/>
        <a:p>
          <a:endParaRPr lang="hr-HR"/>
        </a:p>
      </dgm:t>
    </dgm:pt>
    <dgm:pt modelId="{B0E315AE-1D40-445B-AC40-7AB1326F5AD5}" type="pres">
      <dgm:prSet presAssocID="{70020249-65D6-41AA-AB13-1B4A7D13AB74}" presName="sp" presStyleCnt="0"/>
      <dgm:spPr/>
    </dgm:pt>
    <dgm:pt modelId="{7A803600-0A99-4D33-AA85-FB1E447655B0}" type="pres">
      <dgm:prSet presAssocID="{526F0018-66C9-438F-93C3-942E7F9BC183}" presName="linNode" presStyleCnt="0"/>
      <dgm:spPr/>
    </dgm:pt>
    <dgm:pt modelId="{E7A94DAF-FBF8-4C64-A58C-84CB660D9637}" type="pres">
      <dgm:prSet presAssocID="{526F0018-66C9-438F-93C3-942E7F9BC183}" presName="parentText" presStyleLbl="node1" presStyleIdx="1" presStyleCnt="3">
        <dgm:presLayoutVars>
          <dgm:chMax val="1"/>
          <dgm:bulletEnabled val="1"/>
        </dgm:presLayoutVars>
      </dgm:prSet>
      <dgm:spPr/>
      <dgm:t>
        <a:bodyPr/>
        <a:lstStyle/>
        <a:p>
          <a:endParaRPr lang="hr-HR"/>
        </a:p>
      </dgm:t>
    </dgm:pt>
    <dgm:pt modelId="{DAD4D95E-0E6D-4DA3-80FC-EF5C47CB5CEA}" type="pres">
      <dgm:prSet presAssocID="{526F0018-66C9-438F-93C3-942E7F9BC183}" presName="descendantText" presStyleLbl="alignAccFollowNode1" presStyleIdx="1" presStyleCnt="3">
        <dgm:presLayoutVars>
          <dgm:bulletEnabled val="1"/>
        </dgm:presLayoutVars>
      </dgm:prSet>
      <dgm:spPr/>
      <dgm:t>
        <a:bodyPr/>
        <a:lstStyle/>
        <a:p>
          <a:endParaRPr lang="hr-HR"/>
        </a:p>
      </dgm:t>
    </dgm:pt>
    <dgm:pt modelId="{BBBD0CBC-AE29-4E78-B0E1-EE93269F4496}" type="pres">
      <dgm:prSet presAssocID="{A6FFB315-DEA5-45F7-A7DC-77CF18B38385}" presName="sp" presStyleCnt="0"/>
      <dgm:spPr/>
    </dgm:pt>
    <dgm:pt modelId="{FACF4DA8-6606-470D-88E8-29DDE92AA42B}" type="pres">
      <dgm:prSet presAssocID="{B6352708-84B2-48AF-969E-B38FCC87AD64}" presName="linNode" presStyleCnt="0"/>
      <dgm:spPr/>
    </dgm:pt>
    <dgm:pt modelId="{0D50C918-F88F-4725-87B7-460084BB06E4}" type="pres">
      <dgm:prSet presAssocID="{B6352708-84B2-48AF-969E-B38FCC87AD64}" presName="parentText" presStyleLbl="node1" presStyleIdx="2" presStyleCnt="3">
        <dgm:presLayoutVars>
          <dgm:chMax val="1"/>
          <dgm:bulletEnabled val="1"/>
        </dgm:presLayoutVars>
      </dgm:prSet>
      <dgm:spPr/>
      <dgm:t>
        <a:bodyPr/>
        <a:lstStyle/>
        <a:p>
          <a:endParaRPr lang="hr-HR"/>
        </a:p>
      </dgm:t>
    </dgm:pt>
    <dgm:pt modelId="{EA0B626C-8844-4060-9004-B3A6D8F57CD6}" type="pres">
      <dgm:prSet presAssocID="{B6352708-84B2-48AF-969E-B38FCC87AD64}" presName="descendantText" presStyleLbl="alignAccFollowNode1" presStyleIdx="2" presStyleCnt="3">
        <dgm:presLayoutVars>
          <dgm:bulletEnabled val="1"/>
        </dgm:presLayoutVars>
      </dgm:prSet>
      <dgm:spPr/>
      <dgm:t>
        <a:bodyPr/>
        <a:lstStyle/>
        <a:p>
          <a:endParaRPr lang="hr-HR"/>
        </a:p>
      </dgm:t>
    </dgm:pt>
  </dgm:ptLst>
  <dgm:cxnLst>
    <dgm:cxn modelId="{F7B35103-9B7B-453A-A8CB-CFD1CF4F760C}" srcId="{43C6DEA1-A563-409D-85FD-5B945A1A54B7}" destId="{B6352708-84B2-48AF-969E-B38FCC87AD64}" srcOrd="2" destOrd="0" parTransId="{505B5A4A-283F-45FD-8B09-E7A5B355DD12}" sibTransId="{9A498D30-9839-4A51-954D-96A8F894CC3C}"/>
    <dgm:cxn modelId="{07D1FCA6-A8E1-4E7E-8A0D-BF1AA8D5649A}" type="presOf" srcId="{B6352708-84B2-48AF-969E-B38FCC87AD64}" destId="{0D50C918-F88F-4725-87B7-460084BB06E4}" srcOrd="0" destOrd="0" presId="urn:microsoft.com/office/officeart/2005/8/layout/vList5"/>
    <dgm:cxn modelId="{886650D2-D933-4BE5-9912-EEC1D0B2A53D}" srcId="{43C6DEA1-A563-409D-85FD-5B945A1A54B7}" destId="{526F0018-66C9-438F-93C3-942E7F9BC183}" srcOrd="1" destOrd="0" parTransId="{6F1168B8-6C3A-47BF-85A0-DA84D7D29224}" sibTransId="{A6FFB315-DEA5-45F7-A7DC-77CF18B38385}"/>
    <dgm:cxn modelId="{E0CECEED-E240-406A-9BA2-2B73E165B3AF}" srcId="{43C6DEA1-A563-409D-85FD-5B945A1A54B7}" destId="{A62AE8E9-CC15-4E71-870E-86BF8DD05AC1}" srcOrd="0" destOrd="0" parTransId="{DCC212E1-8715-4A8D-B47E-C90DAF053A30}" sibTransId="{70020249-65D6-41AA-AB13-1B4A7D13AB74}"/>
    <dgm:cxn modelId="{742D5F37-495A-4E47-9C3F-6F43F2A54DA9}" type="presOf" srcId="{A62AE8E9-CC15-4E71-870E-86BF8DD05AC1}" destId="{84BEAA52-598F-45BB-B1C4-D5F1D2E38DE5}" srcOrd="0" destOrd="0" presId="urn:microsoft.com/office/officeart/2005/8/layout/vList5"/>
    <dgm:cxn modelId="{8A3360FE-1AA0-4045-AE90-BA615991135A}" type="presOf" srcId="{526F0018-66C9-438F-93C3-942E7F9BC183}" destId="{E7A94DAF-FBF8-4C64-A58C-84CB660D9637}" srcOrd="0" destOrd="0" presId="urn:microsoft.com/office/officeart/2005/8/layout/vList5"/>
    <dgm:cxn modelId="{412F5ECB-CAFB-4AA8-BF7C-C1B7E1CF8F36}" srcId="{A62AE8E9-CC15-4E71-870E-86BF8DD05AC1}" destId="{C2A84BDE-DD98-4695-93BE-9665595647FE}" srcOrd="1" destOrd="0" parTransId="{4FEA62D5-6A3D-4516-AE8A-A6EA7457E2E7}" sibTransId="{970610BB-0B81-41FF-8CFB-0067D6188292}"/>
    <dgm:cxn modelId="{5BA8109E-56E8-4C19-A3F0-078D53162134}" type="presOf" srcId="{9BEF844C-88FB-4FC8-B0F5-B33D66F4B9EF}" destId="{3849C0F4-2F05-409D-A3F4-0A83A988245B}" srcOrd="0" destOrd="0" presId="urn:microsoft.com/office/officeart/2005/8/layout/vList5"/>
    <dgm:cxn modelId="{2514DA7B-A956-4750-80D2-065B699F348A}" type="presOf" srcId="{C2A84BDE-DD98-4695-93BE-9665595647FE}" destId="{3849C0F4-2F05-409D-A3F4-0A83A988245B}" srcOrd="0" destOrd="1" presId="urn:microsoft.com/office/officeart/2005/8/layout/vList5"/>
    <dgm:cxn modelId="{DD2456ED-45FF-4F27-A3D6-8407F14CD3F3}" type="presOf" srcId="{4D26D886-E85D-4EBD-926F-427843C8CFA5}" destId="{DAD4D95E-0E6D-4DA3-80FC-EF5C47CB5CEA}" srcOrd="0" destOrd="0" presId="urn:microsoft.com/office/officeart/2005/8/layout/vList5"/>
    <dgm:cxn modelId="{B0D9EE10-28D6-4F5F-A025-DA12812A701B}" srcId="{526F0018-66C9-438F-93C3-942E7F9BC183}" destId="{4D26D886-E85D-4EBD-926F-427843C8CFA5}" srcOrd="0" destOrd="0" parTransId="{4722407C-3698-4E5A-AD3A-B25D9DA99646}" sibTransId="{217B04C9-2F99-4C34-89E5-A648F2DA6F6B}"/>
    <dgm:cxn modelId="{2EB0FC20-34B3-414F-BBF0-D50F08038F9F}" type="presOf" srcId="{58296B61-0AE9-426A-A4BB-81F3E7B8CCFD}" destId="{EA0B626C-8844-4060-9004-B3A6D8F57CD6}" srcOrd="0" destOrd="0" presId="urn:microsoft.com/office/officeart/2005/8/layout/vList5"/>
    <dgm:cxn modelId="{D91739CB-A148-48E9-BC2C-0292490A8CF0}" type="presOf" srcId="{43C6DEA1-A563-409D-85FD-5B945A1A54B7}" destId="{62766FC8-EE20-4AA0-B103-D258FB1ADD48}" srcOrd="0" destOrd="0" presId="urn:microsoft.com/office/officeart/2005/8/layout/vList5"/>
    <dgm:cxn modelId="{52479870-50CB-4566-A3A5-53D901680995}" srcId="{B6352708-84B2-48AF-969E-B38FCC87AD64}" destId="{58296B61-0AE9-426A-A4BB-81F3E7B8CCFD}" srcOrd="0" destOrd="0" parTransId="{DBB891DE-F7E9-4B08-B75E-2D3D1ABDA432}" sibTransId="{38586084-C59B-4EC8-99D9-BE46D9E9F841}"/>
    <dgm:cxn modelId="{82A8A9E8-F11A-434A-89D0-6FE3B9A9CE62}" srcId="{A62AE8E9-CC15-4E71-870E-86BF8DD05AC1}" destId="{9BEF844C-88FB-4FC8-B0F5-B33D66F4B9EF}" srcOrd="0" destOrd="0" parTransId="{7B3EB05B-A079-4219-BB6B-895E7DE6D994}" sibTransId="{B6AAEE95-11F3-436A-8BFF-13AB8D68B071}"/>
    <dgm:cxn modelId="{93FE167A-951B-4229-B192-594E737571FE}" type="presParOf" srcId="{62766FC8-EE20-4AA0-B103-D258FB1ADD48}" destId="{ED333318-7098-4727-87BB-8E061F8FCE97}" srcOrd="0" destOrd="0" presId="urn:microsoft.com/office/officeart/2005/8/layout/vList5"/>
    <dgm:cxn modelId="{66BBF302-9B91-4B09-B187-B8D9A28D71A2}" type="presParOf" srcId="{ED333318-7098-4727-87BB-8E061F8FCE97}" destId="{84BEAA52-598F-45BB-B1C4-D5F1D2E38DE5}" srcOrd="0" destOrd="0" presId="urn:microsoft.com/office/officeart/2005/8/layout/vList5"/>
    <dgm:cxn modelId="{41A1CA6B-C99B-4993-9F8A-9F470AA765F1}" type="presParOf" srcId="{ED333318-7098-4727-87BB-8E061F8FCE97}" destId="{3849C0F4-2F05-409D-A3F4-0A83A988245B}" srcOrd="1" destOrd="0" presId="urn:microsoft.com/office/officeart/2005/8/layout/vList5"/>
    <dgm:cxn modelId="{5ED9A574-4E51-4426-A9CD-3C3F5265EF08}" type="presParOf" srcId="{62766FC8-EE20-4AA0-B103-D258FB1ADD48}" destId="{B0E315AE-1D40-445B-AC40-7AB1326F5AD5}" srcOrd="1" destOrd="0" presId="urn:microsoft.com/office/officeart/2005/8/layout/vList5"/>
    <dgm:cxn modelId="{D75F3840-4CBE-493F-B09C-C4FD6498C879}" type="presParOf" srcId="{62766FC8-EE20-4AA0-B103-D258FB1ADD48}" destId="{7A803600-0A99-4D33-AA85-FB1E447655B0}" srcOrd="2" destOrd="0" presId="urn:microsoft.com/office/officeart/2005/8/layout/vList5"/>
    <dgm:cxn modelId="{EF105615-04C3-4011-A6B6-6DEC2D3FBD1D}" type="presParOf" srcId="{7A803600-0A99-4D33-AA85-FB1E447655B0}" destId="{E7A94DAF-FBF8-4C64-A58C-84CB660D9637}" srcOrd="0" destOrd="0" presId="urn:microsoft.com/office/officeart/2005/8/layout/vList5"/>
    <dgm:cxn modelId="{814A7307-F924-47C0-BBB7-EFDCC738F978}" type="presParOf" srcId="{7A803600-0A99-4D33-AA85-FB1E447655B0}" destId="{DAD4D95E-0E6D-4DA3-80FC-EF5C47CB5CEA}" srcOrd="1" destOrd="0" presId="urn:microsoft.com/office/officeart/2005/8/layout/vList5"/>
    <dgm:cxn modelId="{D2E1B957-7BEF-4DC8-875A-9B9CBAAE4161}" type="presParOf" srcId="{62766FC8-EE20-4AA0-B103-D258FB1ADD48}" destId="{BBBD0CBC-AE29-4E78-B0E1-EE93269F4496}" srcOrd="3" destOrd="0" presId="urn:microsoft.com/office/officeart/2005/8/layout/vList5"/>
    <dgm:cxn modelId="{D91A458B-EE69-4806-B28F-4730987B07D8}" type="presParOf" srcId="{62766FC8-EE20-4AA0-B103-D258FB1ADD48}" destId="{FACF4DA8-6606-470D-88E8-29DDE92AA42B}" srcOrd="4" destOrd="0" presId="urn:microsoft.com/office/officeart/2005/8/layout/vList5"/>
    <dgm:cxn modelId="{793014C2-BEDF-4F85-8402-CB0BD9A5FFD3}" type="presParOf" srcId="{FACF4DA8-6606-470D-88E8-29DDE92AA42B}" destId="{0D50C918-F88F-4725-87B7-460084BB06E4}" srcOrd="0" destOrd="0" presId="urn:microsoft.com/office/officeart/2005/8/layout/vList5"/>
    <dgm:cxn modelId="{C1B38824-7A6B-4DBA-942F-40424B9CDCC6}" type="presParOf" srcId="{FACF4DA8-6606-470D-88E8-29DDE92AA42B}" destId="{EA0B626C-8844-4060-9004-B3A6D8F57CD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D320A-12AF-478B-8AC4-7823AB78BB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4179F981-16CD-40D8-83AB-FEB6AC23C850}">
      <dgm:prSet phldrT="[Text]"/>
      <dgm:spPr/>
      <dgm:t>
        <a:bodyPr/>
        <a:lstStyle/>
        <a:p>
          <a:r>
            <a:rPr lang="cs-CZ" dirty="0"/>
            <a:t>Civil </a:t>
          </a:r>
          <a:r>
            <a:rPr lang="cs-CZ" dirty="0" err="1"/>
            <a:t>courts</a:t>
          </a:r>
          <a:endParaRPr lang="cs-CZ" dirty="0"/>
        </a:p>
      </dgm:t>
    </dgm:pt>
    <dgm:pt modelId="{9874AE1D-BEA4-4E23-B883-CBDD26A7ABE6}" type="parTrans" cxnId="{1ED8ED3F-8846-422A-9862-2AC775200A4B}">
      <dgm:prSet/>
      <dgm:spPr/>
      <dgm:t>
        <a:bodyPr/>
        <a:lstStyle/>
        <a:p>
          <a:endParaRPr lang="cs-CZ"/>
        </a:p>
      </dgm:t>
    </dgm:pt>
    <dgm:pt modelId="{27068322-DE73-4629-B5B9-67018D103D8D}" type="sibTrans" cxnId="{1ED8ED3F-8846-422A-9862-2AC775200A4B}">
      <dgm:prSet/>
      <dgm:spPr/>
      <dgm:t>
        <a:bodyPr/>
        <a:lstStyle/>
        <a:p>
          <a:endParaRPr lang="cs-CZ"/>
        </a:p>
      </dgm:t>
    </dgm:pt>
    <dgm:pt modelId="{8CEF11DB-76A1-443E-B6A4-E116AB16C8F1}">
      <dgm:prSet phldrT="[Text]"/>
      <dgm:spPr/>
      <dgm:t>
        <a:bodyPr/>
        <a:lstStyle/>
        <a:p>
          <a:r>
            <a:rPr lang="cs-CZ" dirty="0" err="1"/>
            <a:t>Compensation</a:t>
          </a:r>
          <a:r>
            <a:rPr lang="cs-CZ" dirty="0"/>
            <a:t> </a:t>
          </a:r>
          <a:r>
            <a:rPr lang="cs-CZ" dirty="0" err="1"/>
            <a:t>for</a:t>
          </a:r>
          <a:r>
            <a:rPr lang="cs-CZ" dirty="0"/>
            <a:t> a </a:t>
          </a:r>
          <a:r>
            <a:rPr lang="cs-CZ" dirty="0" err="1"/>
            <a:t>harm</a:t>
          </a:r>
          <a:r>
            <a:rPr lang="cs-CZ" dirty="0"/>
            <a:t> (</a:t>
          </a:r>
          <a:r>
            <a:rPr lang="cs-CZ" dirty="0" err="1"/>
            <a:t>actual</a:t>
          </a:r>
          <a:r>
            <a:rPr lang="cs-CZ" dirty="0"/>
            <a:t> </a:t>
          </a:r>
          <a:r>
            <a:rPr lang="cs-CZ" dirty="0" err="1"/>
            <a:t>damage</a:t>
          </a:r>
          <a:r>
            <a:rPr lang="cs-CZ" dirty="0"/>
            <a:t> and </a:t>
          </a:r>
          <a:r>
            <a:rPr lang="cs-CZ" dirty="0" err="1"/>
            <a:t>lost</a:t>
          </a:r>
          <a:r>
            <a:rPr lang="cs-CZ" dirty="0"/>
            <a:t> profit)</a:t>
          </a:r>
          <a:br>
            <a:rPr lang="cs-CZ" dirty="0"/>
          </a:br>
          <a:r>
            <a:rPr lang="cs-CZ" dirty="0"/>
            <a:t>(</a:t>
          </a:r>
          <a:r>
            <a:rPr lang="cs-CZ" dirty="0" err="1"/>
            <a:t>Law</a:t>
          </a:r>
          <a:r>
            <a:rPr lang="cs-CZ" dirty="0"/>
            <a:t> n°89/2012 </a:t>
          </a:r>
          <a:r>
            <a:rPr lang="cs-CZ" dirty="0" err="1"/>
            <a:t>Coll</a:t>
          </a:r>
          <a:r>
            <a:rPr lang="cs-CZ" dirty="0"/>
            <a:t>., Civil </a:t>
          </a:r>
          <a:r>
            <a:rPr lang="cs-CZ" dirty="0" err="1"/>
            <a:t>Code</a:t>
          </a:r>
          <a:r>
            <a:rPr lang="cs-CZ" dirty="0"/>
            <a:t>)</a:t>
          </a:r>
        </a:p>
      </dgm:t>
    </dgm:pt>
    <dgm:pt modelId="{A3B737BA-12A4-4E73-8A8F-887916BC0C00}" type="parTrans" cxnId="{9F5EA985-3B3A-4291-89F7-F10C33BB36BD}">
      <dgm:prSet/>
      <dgm:spPr/>
      <dgm:t>
        <a:bodyPr/>
        <a:lstStyle/>
        <a:p>
          <a:endParaRPr lang="cs-CZ"/>
        </a:p>
      </dgm:t>
    </dgm:pt>
    <dgm:pt modelId="{56C10E67-BCDB-44FF-B285-80F4338BF07A}" type="sibTrans" cxnId="{9F5EA985-3B3A-4291-89F7-F10C33BB36BD}">
      <dgm:prSet/>
      <dgm:spPr/>
      <dgm:t>
        <a:bodyPr/>
        <a:lstStyle/>
        <a:p>
          <a:endParaRPr lang="cs-CZ"/>
        </a:p>
      </dgm:t>
    </dgm:pt>
    <dgm:pt modelId="{E535DE99-36E7-4AC2-A717-A61D07943B5A}">
      <dgm:prSet phldrT="[Text]"/>
      <dgm:spPr/>
      <dgm:t>
        <a:bodyPr/>
        <a:lstStyle/>
        <a:p>
          <a:r>
            <a:rPr lang="cs-CZ" dirty="0" err="1"/>
            <a:t>Criminal</a:t>
          </a:r>
          <a:r>
            <a:rPr lang="cs-CZ" dirty="0"/>
            <a:t> </a:t>
          </a:r>
          <a:r>
            <a:rPr lang="cs-CZ" dirty="0" err="1"/>
            <a:t>courts</a:t>
          </a:r>
          <a:endParaRPr lang="cs-CZ" dirty="0"/>
        </a:p>
      </dgm:t>
    </dgm:pt>
    <dgm:pt modelId="{F0143519-7D5E-48BD-A406-E3A590D45AF9}" type="parTrans" cxnId="{0221625B-A3EB-491A-A25E-221D0FEBEC6C}">
      <dgm:prSet/>
      <dgm:spPr/>
      <dgm:t>
        <a:bodyPr/>
        <a:lstStyle/>
        <a:p>
          <a:endParaRPr lang="cs-CZ"/>
        </a:p>
      </dgm:t>
    </dgm:pt>
    <dgm:pt modelId="{53B81854-ABEF-4F22-A578-948D7AC0A14B}" type="sibTrans" cxnId="{0221625B-A3EB-491A-A25E-221D0FEBEC6C}">
      <dgm:prSet/>
      <dgm:spPr/>
      <dgm:t>
        <a:bodyPr/>
        <a:lstStyle/>
        <a:p>
          <a:endParaRPr lang="cs-CZ"/>
        </a:p>
      </dgm:t>
    </dgm:pt>
    <dgm:pt modelId="{85333F58-053F-4861-AD15-811995527FA8}">
      <dgm:prSet phldrT="[Text]"/>
      <dgm:spPr/>
      <dgm:t>
        <a:bodyPr/>
        <a:lstStyle/>
        <a:p>
          <a:endParaRPr lang="cs-CZ" dirty="0"/>
        </a:p>
      </dgm:t>
    </dgm:pt>
    <dgm:pt modelId="{E1696CDD-2FB5-42CC-8149-E36D455E8F5F}" type="parTrans" cxnId="{DA3896F8-8FEC-451F-B1F9-0417E0D0E3C0}">
      <dgm:prSet/>
      <dgm:spPr/>
      <dgm:t>
        <a:bodyPr/>
        <a:lstStyle/>
        <a:p>
          <a:endParaRPr lang="cs-CZ"/>
        </a:p>
      </dgm:t>
    </dgm:pt>
    <dgm:pt modelId="{D8FF6FD2-10F2-42D6-8DFC-DB1E6C8FAB07}" type="sibTrans" cxnId="{DA3896F8-8FEC-451F-B1F9-0417E0D0E3C0}">
      <dgm:prSet/>
      <dgm:spPr/>
      <dgm:t>
        <a:bodyPr/>
        <a:lstStyle/>
        <a:p>
          <a:endParaRPr lang="cs-CZ"/>
        </a:p>
      </dgm:t>
    </dgm:pt>
    <dgm:pt modelId="{745ECBB3-00AC-4AB0-8130-353DA92D7C33}">
      <dgm:prSet phldrT="[Text]"/>
      <dgm:spPr/>
      <dgm:t>
        <a:bodyPr/>
        <a:lstStyle/>
        <a:p>
          <a:r>
            <a:rPr lang="cs-CZ" dirty="0" err="1"/>
            <a:t>Law</a:t>
          </a:r>
          <a:r>
            <a:rPr lang="cs-CZ" dirty="0"/>
            <a:t> n°40/2009 </a:t>
          </a:r>
          <a:r>
            <a:rPr lang="cs-CZ" dirty="0" err="1"/>
            <a:t>Coll</a:t>
          </a:r>
          <a:r>
            <a:rPr lang="cs-CZ" dirty="0"/>
            <a:t>., </a:t>
          </a:r>
          <a:r>
            <a:rPr lang="cs-CZ" dirty="0" err="1"/>
            <a:t>Criminal</a:t>
          </a:r>
          <a:r>
            <a:rPr lang="cs-CZ" dirty="0"/>
            <a:t> </a:t>
          </a:r>
          <a:r>
            <a:rPr lang="cs-CZ" dirty="0" err="1"/>
            <a:t>Code</a:t>
          </a:r>
          <a:r>
            <a:rPr lang="cs-CZ" dirty="0"/>
            <a:t> (e. g. Art. 256 </a:t>
          </a:r>
          <a:r>
            <a:rPr lang="cs-CZ" dirty="0" err="1"/>
            <a:t>Ensuring</a:t>
          </a:r>
          <a:r>
            <a:rPr lang="cs-CZ" dirty="0"/>
            <a:t> </a:t>
          </a:r>
          <a:r>
            <a:rPr lang="en-US" b="0" i="0" dirty="0"/>
            <a:t>an advantage when awarding a public contract, during a public tender and a public auction</a:t>
          </a:r>
          <a:r>
            <a:rPr lang="cs-CZ" b="0" i="0" dirty="0"/>
            <a:t> and </a:t>
          </a:r>
          <a:r>
            <a:rPr lang="cs-CZ" b="0" i="0" dirty="0" err="1"/>
            <a:t>others</a:t>
          </a:r>
          <a:r>
            <a:rPr lang="cs-CZ" b="0" i="0" dirty="0"/>
            <a:t>)</a:t>
          </a:r>
          <a:endParaRPr lang="cs-CZ" b="0" dirty="0"/>
        </a:p>
      </dgm:t>
    </dgm:pt>
    <dgm:pt modelId="{BC627B30-D872-4D65-837E-02EBE1D9C4BF}" type="parTrans" cxnId="{91D727C0-8565-4A91-BD70-AA19C6FBEBD5}">
      <dgm:prSet/>
      <dgm:spPr/>
      <dgm:t>
        <a:bodyPr/>
        <a:lstStyle/>
        <a:p>
          <a:endParaRPr lang="cs-CZ"/>
        </a:p>
      </dgm:t>
    </dgm:pt>
    <dgm:pt modelId="{A5E8AE3D-B9AF-4309-9324-E5AB9A75345F}" type="sibTrans" cxnId="{91D727C0-8565-4A91-BD70-AA19C6FBEBD5}">
      <dgm:prSet/>
      <dgm:spPr/>
      <dgm:t>
        <a:bodyPr/>
        <a:lstStyle/>
        <a:p>
          <a:endParaRPr lang="cs-CZ"/>
        </a:p>
      </dgm:t>
    </dgm:pt>
    <dgm:pt modelId="{3B730A07-71EA-4E42-A3DC-5CE058B16D45}">
      <dgm:prSet phldrT="[Text]"/>
      <dgm:spPr/>
      <dgm:t>
        <a:bodyPr/>
        <a:lstStyle/>
        <a:p>
          <a:r>
            <a:rPr lang="cs-CZ" dirty="0" err="1"/>
            <a:t>Courts</a:t>
          </a:r>
          <a:r>
            <a:rPr lang="cs-CZ" dirty="0"/>
            <a:t> are not </a:t>
          </a:r>
          <a:r>
            <a:rPr lang="cs-CZ" dirty="0" err="1"/>
            <a:t>bound</a:t>
          </a:r>
          <a:r>
            <a:rPr lang="cs-CZ" dirty="0"/>
            <a:t> by </a:t>
          </a:r>
          <a:r>
            <a:rPr lang="cs-CZ" dirty="0" err="1"/>
            <a:t>OPC‘s</a:t>
          </a:r>
          <a:r>
            <a:rPr lang="cs-CZ" dirty="0"/>
            <a:t> </a:t>
          </a:r>
          <a:r>
            <a:rPr lang="cs-CZ" dirty="0" err="1"/>
            <a:t>decision</a:t>
          </a:r>
          <a:r>
            <a:rPr lang="cs-CZ" dirty="0"/>
            <a:t>, but </a:t>
          </a:r>
          <a:r>
            <a:rPr lang="cs-CZ" dirty="0" err="1"/>
            <a:t>shall</a:t>
          </a:r>
          <a:r>
            <a:rPr lang="cs-CZ" dirty="0"/>
            <a:t> </a:t>
          </a:r>
          <a:r>
            <a:rPr lang="cs-CZ" dirty="0" err="1"/>
            <a:t>reflect</a:t>
          </a:r>
          <a:r>
            <a:rPr lang="cs-CZ" dirty="0"/>
            <a:t> </a:t>
          </a:r>
          <a:r>
            <a:rPr lang="cs-CZ" dirty="0" err="1"/>
            <a:t>it</a:t>
          </a:r>
          <a:r>
            <a:rPr lang="cs-CZ" dirty="0"/>
            <a:t> in </a:t>
          </a:r>
          <a:r>
            <a:rPr lang="cs-CZ" dirty="0" err="1"/>
            <a:t>the</a:t>
          </a:r>
          <a:r>
            <a:rPr lang="cs-CZ" dirty="0"/>
            <a:t> </a:t>
          </a:r>
          <a:r>
            <a:rPr lang="cs-CZ" dirty="0" err="1"/>
            <a:t>reasons</a:t>
          </a:r>
          <a:r>
            <a:rPr lang="cs-CZ" dirty="0"/>
            <a:t> </a:t>
          </a:r>
          <a:r>
            <a:rPr lang="cs-CZ" dirty="0" err="1"/>
            <a:t>of</a:t>
          </a:r>
          <a:r>
            <a:rPr lang="cs-CZ" dirty="0"/>
            <a:t> </a:t>
          </a:r>
          <a:r>
            <a:rPr lang="cs-CZ" dirty="0" err="1"/>
            <a:t>judgment</a:t>
          </a:r>
          <a:r>
            <a:rPr lang="cs-CZ" dirty="0"/>
            <a:t>, and vice versa</a:t>
          </a:r>
        </a:p>
      </dgm:t>
    </dgm:pt>
    <dgm:pt modelId="{E979D0E1-BC4D-41CA-9C5B-AC63A8D5BBCE}" type="parTrans" cxnId="{F4FA672A-4FE1-498C-97DF-6E0A3A225F3D}">
      <dgm:prSet/>
      <dgm:spPr/>
      <dgm:t>
        <a:bodyPr/>
        <a:lstStyle/>
        <a:p>
          <a:endParaRPr lang="cs-CZ"/>
        </a:p>
      </dgm:t>
    </dgm:pt>
    <dgm:pt modelId="{571442DB-F789-4B59-AEAA-9FABB7FBFA83}" type="sibTrans" cxnId="{F4FA672A-4FE1-498C-97DF-6E0A3A225F3D}">
      <dgm:prSet/>
      <dgm:spPr/>
      <dgm:t>
        <a:bodyPr/>
        <a:lstStyle/>
        <a:p>
          <a:endParaRPr lang="cs-CZ"/>
        </a:p>
      </dgm:t>
    </dgm:pt>
    <dgm:pt modelId="{5CA78230-2410-4070-A158-4254ED7B9782}" type="pres">
      <dgm:prSet presAssocID="{A6FD320A-12AF-478B-8AC4-7823AB78BB0B}" presName="Name0" presStyleCnt="0">
        <dgm:presLayoutVars>
          <dgm:dir/>
          <dgm:animLvl val="lvl"/>
          <dgm:resizeHandles val="exact"/>
        </dgm:presLayoutVars>
      </dgm:prSet>
      <dgm:spPr/>
      <dgm:t>
        <a:bodyPr/>
        <a:lstStyle/>
        <a:p>
          <a:endParaRPr lang="hr-HR"/>
        </a:p>
      </dgm:t>
    </dgm:pt>
    <dgm:pt modelId="{861AB579-C988-45C1-B7A1-68685FCCED78}" type="pres">
      <dgm:prSet presAssocID="{4179F981-16CD-40D8-83AB-FEB6AC23C850}" presName="linNode" presStyleCnt="0"/>
      <dgm:spPr/>
    </dgm:pt>
    <dgm:pt modelId="{38D6A8E8-150C-45B0-BB7B-A6661F748233}" type="pres">
      <dgm:prSet presAssocID="{4179F981-16CD-40D8-83AB-FEB6AC23C850}" presName="parentText" presStyleLbl="node1" presStyleIdx="0" presStyleCnt="2">
        <dgm:presLayoutVars>
          <dgm:chMax val="1"/>
          <dgm:bulletEnabled val="1"/>
        </dgm:presLayoutVars>
      </dgm:prSet>
      <dgm:spPr/>
      <dgm:t>
        <a:bodyPr/>
        <a:lstStyle/>
        <a:p>
          <a:endParaRPr lang="hr-HR"/>
        </a:p>
      </dgm:t>
    </dgm:pt>
    <dgm:pt modelId="{EDE8D48B-BFF7-43AF-AA7B-B22D67DCE400}" type="pres">
      <dgm:prSet presAssocID="{4179F981-16CD-40D8-83AB-FEB6AC23C850}" presName="descendantText" presStyleLbl="alignAccFollowNode1" presStyleIdx="0" presStyleCnt="2">
        <dgm:presLayoutVars>
          <dgm:bulletEnabled val="1"/>
        </dgm:presLayoutVars>
      </dgm:prSet>
      <dgm:spPr/>
      <dgm:t>
        <a:bodyPr/>
        <a:lstStyle/>
        <a:p>
          <a:endParaRPr lang="hr-HR"/>
        </a:p>
      </dgm:t>
    </dgm:pt>
    <dgm:pt modelId="{3BEE2145-CCB2-4E56-9699-0695921249E1}" type="pres">
      <dgm:prSet presAssocID="{27068322-DE73-4629-B5B9-67018D103D8D}" presName="sp" presStyleCnt="0"/>
      <dgm:spPr/>
    </dgm:pt>
    <dgm:pt modelId="{BF1C3602-97A2-4E68-BCA1-6C6CFAF1BE99}" type="pres">
      <dgm:prSet presAssocID="{E535DE99-36E7-4AC2-A717-A61D07943B5A}" presName="linNode" presStyleCnt="0"/>
      <dgm:spPr/>
    </dgm:pt>
    <dgm:pt modelId="{59C35636-5486-4996-BB57-ED0A19B68809}" type="pres">
      <dgm:prSet presAssocID="{E535DE99-36E7-4AC2-A717-A61D07943B5A}" presName="parentText" presStyleLbl="node1" presStyleIdx="1" presStyleCnt="2">
        <dgm:presLayoutVars>
          <dgm:chMax val="1"/>
          <dgm:bulletEnabled val="1"/>
        </dgm:presLayoutVars>
      </dgm:prSet>
      <dgm:spPr/>
      <dgm:t>
        <a:bodyPr/>
        <a:lstStyle/>
        <a:p>
          <a:endParaRPr lang="hr-HR"/>
        </a:p>
      </dgm:t>
    </dgm:pt>
    <dgm:pt modelId="{B401BE8F-A18F-4C8D-8A53-65508804DDD7}" type="pres">
      <dgm:prSet presAssocID="{E535DE99-36E7-4AC2-A717-A61D07943B5A}" presName="descendantText" presStyleLbl="alignAccFollowNode1" presStyleIdx="1" presStyleCnt="2">
        <dgm:presLayoutVars>
          <dgm:bulletEnabled val="1"/>
        </dgm:presLayoutVars>
      </dgm:prSet>
      <dgm:spPr/>
      <dgm:t>
        <a:bodyPr/>
        <a:lstStyle/>
        <a:p>
          <a:endParaRPr lang="hr-HR"/>
        </a:p>
      </dgm:t>
    </dgm:pt>
  </dgm:ptLst>
  <dgm:cxnLst>
    <dgm:cxn modelId="{645EF665-23CF-4319-81EB-124F4E9E9CFC}" type="presOf" srcId="{4179F981-16CD-40D8-83AB-FEB6AC23C850}" destId="{38D6A8E8-150C-45B0-BB7B-A6661F748233}" srcOrd="0" destOrd="0" presId="urn:microsoft.com/office/officeart/2005/8/layout/vList5"/>
    <dgm:cxn modelId="{7889374E-1A19-4F6C-9A6D-5CD9A11F1B70}" type="presOf" srcId="{85333F58-053F-4861-AD15-811995527FA8}" destId="{B401BE8F-A18F-4C8D-8A53-65508804DDD7}" srcOrd="0" destOrd="0" presId="urn:microsoft.com/office/officeart/2005/8/layout/vList5"/>
    <dgm:cxn modelId="{0221625B-A3EB-491A-A25E-221D0FEBEC6C}" srcId="{A6FD320A-12AF-478B-8AC4-7823AB78BB0B}" destId="{E535DE99-36E7-4AC2-A717-A61D07943B5A}" srcOrd="1" destOrd="0" parTransId="{F0143519-7D5E-48BD-A406-E3A590D45AF9}" sibTransId="{53B81854-ABEF-4F22-A578-948D7AC0A14B}"/>
    <dgm:cxn modelId="{9F5EA985-3B3A-4291-89F7-F10C33BB36BD}" srcId="{4179F981-16CD-40D8-83AB-FEB6AC23C850}" destId="{8CEF11DB-76A1-443E-B6A4-E116AB16C8F1}" srcOrd="0" destOrd="0" parTransId="{A3B737BA-12A4-4E73-8A8F-887916BC0C00}" sibTransId="{56C10E67-BCDB-44FF-B285-80F4338BF07A}"/>
    <dgm:cxn modelId="{1ED8ED3F-8846-422A-9862-2AC775200A4B}" srcId="{A6FD320A-12AF-478B-8AC4-7823AB78BB0B}" destId="{4179F981-16CD-40D8-83AB-FEB6AC23C850}" srcOrd="0" destOrd="0" parTransId="{9874AE1D-BEA4-4E23-B883-CBDD26A7ABE6}" sibTransId="{27068322-DE73-4629-B5B9-67018D103D8D}"/>
    <dgm:cxn modelId="{8AF27171-D79D-41B1-969B-B116DEDB35DE}" type="presOf" srcId="{A6FD320A-12AF-478B-8AC4-7823AB78BB0B}" destId="{5CA78230-2410-4070-A158-4254ED7B9782}" srcOrd="0" destOrd="0" presId="urn:microsoft.com/office/officeart/2005/8/layout/vList5"/>
    <dgm:cxn modelId="{91D727C0-8565-4A91-BD70-AA19C6FBEBD5}" srcId="{E535DE99-36E7-4AC2-A717-A61D07943B5A}" destId="{745ECBB3-00AC-4AB0-8130-353DA92D7C33}" srcOrd="1" destOrd="0" parTransId="{BC627B30-D872-4D65-837E-02EBE1D9C4BF}" sibTransId="{A5E8AE3D-B9AF-4309-9324-E5AB9A75345F}"/>
    <dgm:cxn modelId="{6005269B-B825-4B57-B728-0F70A902AD1A}" type="presOf" srcId="{8CEF11DB-76A1-443E-B6A4-E116AB16C8F1}" destId="{EDE8D48B-BFF7-43AF-AA7B-B22D67DCE400}" srcOrd="0" destOrd="0" presId="urn:microsoft.com/office/officeart/2005/8/layout/vList5"/>
    <dgm:cxn modelId="{DA3896F8-8FEC-451F-B1F9-0417E0D0E3C0}" srcId="{E535DE99-36E7-4AC2-A717-A61D07943B5A}" destId="{85333F58-053F-4861-AD15-811995527FA8}" srcOrd="0" destOrd="0" parTransId="{E1696CDD-2FB5-42CC-8149-E36D455E8F5F}" sibTransId="{D8FF6FD2-10F2-42D6-8DFC-DB1E6C8FAB07}"/>
    <dgm:cxn modelId="{F4FA672A-4FE1-498C-97DF-6E0A3A225F3D}" srcId="{4179F981-16CD-40D8-83AB-FEB6AC23C850}" destId="{3B730A07-71EA-4E42-A3DC-5CE058B16D45}" srcOrd="1" destOrd="0" parTransId="{E979D0E1-BC4D-41CA-9C5B-AC63A8D5BBCE}" sibTransId="{571442DB-F789-4B59-AEAA-9FABB7FBFA83}"/>
    <dgm:cxn modelId="{04F2C006-77F8-4295-ACB1-18AA1EF4787A}" type="presOf" srcId="{3B730A07-71EA-4E42-A3DC-5CE058B16D45}" destId="{EDE8D48B-BFF7-43AF-AA7B-B22D67DCE400}" srcOrd="0" destOrd="1" presId="urn:microsoft.com/office/officeart/2005/8/layout/vList5"/>
    <dgm:cxn modelId="{F8CBD786-42E5-4B34-8D68-074CFD94DBD2}" type="presOf" srcId="{E535DE99-36E7-4AC2-A717-A61D07943B5A}" destId="{59C35636-5486-4996-BB57-ED0A19B68809}" srcOrd="0" destOrd="0" presId="urn:microsoft.com/office/officeart/2005/8/layout/vList5"/>
    <dgm:cxn modelId="{C2E07D09-BC8B-434B-9471-F44F8387639D}" type="presOf" srcId="{745ECBB3-00AC-4AB0-8130-353DA92D7C33}" destId="{B401BE8F-A18F-4C8D-8A53-65508804DDD7}" srcOrd="0" destOrd="1" presId="urn:microsoft.com/office/officeart/2005/8/layout/vList5"/>
    <dgm:cxn modelId="{AA3F22E4-E12E-4E13-BD73-C4B9DB549F34}" type="presParOf" srcId="{5CA78230-2410-4070-A158-4254ED7B9782}" destId="{861AB579-C988-45C1-B7A1-68685FCCED78}" srcOrd="0" destOrd="0" presId="urn:microsoft.com/office/officeart/2005/8/layout/vList5"/>
    <dgm:cxn modelId="{2076C6A3-833C-474D-9CED-81A345206FEB}" type="presParOf" srcId="{861AB579-C988-45C1-B7A1-68685FCCED78}" destId="{38D6A8E8-150C-45B0-BB7B-A6661F748233}" srcOrd="0" destOrd="0" presId="urn:microsoft.com/office/officeart/2005/8/layout/vList5"/>
    <dgm:cxn modelId="{B89DD455-7275-4974-B854-DB5F52E9A2E2}" type="presParOf" srcId="{861AB579-C988-45C1-B7A1-68685FCCED78}" destId="{EDE8D48B-BFF7-43AF-AA7B-B22D67DCE400}" srcOrd="1" destOrd="0" presId="urn:microsoft.com/office/officeart/2005/8/layout/vList5"/>
    <dgm:cxn modelId="{26EF7000-F531-4ED7-A4CD-671F889E6278}" type="presParOf" srcId="{5CA78230-2410-4070-A158-4254ED7B9782}" destId="{3BEE2145-CCB2-4E56-9699-0695921249E1}" srcOrd="1" destOrd="0" presId="urn:microsoft.com/office/officeart/2005/8/layout/vList5"/>
    <dgm:cxn modelId="{EDFD7B42-55FF-4AFE-912F-8BEE2AEBDA82}" type="presParOf" srcId="{5CA78230-2410-4070-A158-4254ED7B9782}" destId="{BF1C3602-97A2-4E68-BCA1-6C6CFAF1BE99}" srcOrd="2" destOrd="0" presId="urn:microsoft.com/office/officeart/2005/8/layout/vList5"/>
    <dgm:cxn modelId="{56528714-2029-4C78-8973-E555BF41C3CC}" type="presParOf" srcId="{BF1C3602-97A2-4E68-BCA1-6C6CFAF1BE99}" destId="{59C35636-5486-4996-BB57-ED0A19B68809}" srcOrd="0" destOrd="0" presId="urn:microsoft.com/office/officeart/2005/8/layout/vList5"/>
    <dgm:cxn modelId="{18EDDC82-3029-4330-B0B0-228DCE72BE4E}" type="presParOf" srcId="{BF1C3602-97A2-4E68-BCA1-6C6CFAF1BE99}" destId="{B401BE8F-A18F-4C8D-8A53-65508804DDD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1625F-6513-4CED-9EE3-AA2105B59EB6}"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cs-CZ"/>
        </a:p>
      </dgm:t>
    </dgm:pt>
    <dgm:pt modelId="{CA935075-52E0-4288-98E3-020B95F47D5C}">
      <dgm:prSet custT="1"/>
      <dgm:spPr>
        <a:solidFill>
          <a:srgbClr val="C00000"/>
        </a:solidFill>
      </dgm:spPr>
      <dgm:t>
        <a:bodyPr/>
        <a:lstStyle/>
        <a:p>
          <a:r>
            <a:rPr lang="cs-CZ" sz="2600" b="1" dirty="0" err="1"/>
            <a:t>After</a:t>
          </a:r>
          <a:r>
            <a:rPr lang="cs-CZ" sz="2600" dirty="0"/>
            <a:t> </a:t>
          </a:r>
          <a:br>
            <a:rPr lang="cs-CZ" sz="2600" dirty="0"/>
          </a:br>
          <a:r>
            <a:rPr lang="cs-CZ" sz="1800" dirty="0" err="1"/>
            <a:t>conclusion</a:t>
          </a:r>
          <a:r>
            <a:rPr lang="cs-CZ" sz="1800" dirty="0"/>
            <a:t> </a:t>
          </a:r>
          <a:r>
            <a:rPr lang="cs-CZ" sz="1800" dirty="0" err="1"/>
            <a:t>of</a:t>
          </a:r>
          <a:r>
            <a:rPr lang="cs-CZ" sz="1800" dirty="0"/>
            <a:t> </a:t>
          </a:r>
          <a:r>
            <a:rPr lang="cs-CZ" sz="1800" dirty="0" err="1"/>
            <a:t>contract</a:t>
          </a:r>
          <a:r>
            <a:rPr lang="cs-CZ" sz="1800" dirty="0"/>
            <a:t>:</a:t>
          </a:r>
          <a:endParaRPr lang="cs-CZ" sz="2600" dirty="0"/>
        </a:p>
      </dgm:t>
    </dgm:pt>
    <dgm:pt modelId="{6D1DEC16-8F13-4E64-84FB-A0D2339FD2F9}" type="parTrans" cxnId="{819C0DD6-8979-4DF8-AAAD-820D98CE54C8}">
      <dgm:prSet/>
      <dgm:spPr/>
      <dgm:t>
        <a:bodyPr/>
        <a:lstStyle/>
        <a:p>
          <a:endParaRPr lang="cs-CZ"/>
        </a:p>
      </dgm:t>
    </dgm:pt>
    <dgm:pt modelId="{9DF3C914-3D53-43CF-AE1D-CE4D86F16AEB}" type="sibTrans" cxnId="{819C0DD6-8979-4DF8-AAAD-820D98CE54C8}">
      <dgm:prSet/>
      <dgm:spPr/>
      <dgm:t>
        <a:bodyPr/>
        <a:lstStyle/>
        <a:p>
          <a:endParaRPr lang="cs-CZ"/>
        </a:p>
      </dgm:t>
    </dgm:pt>
    <dgm:pt modelId="{F2F2E506-7918-4D6C-B307-9E4AE6336E9A}">
      <dgm:prSet/>
      <dgm:spPr/>
      <dgm:t>
        <a:bodyPr/>
        <a:lstStyle/>
        <a:p>
          <a:r>
            <a:rPr lang="cs-CZ" dirty="0" err="1"/>
            <a:t>petition</a:t>
          </a:r>
          <a:r>
            <a:rPr lang="cs-CZ" dirty="0"/>
            <a:t> to </a:t>
          </a:r>
          <a:r>
            <a:rPr lang="cs-CZ" dirty="0" err="1"/>
            <a:t>impose</a:t>
          </a:r>
          <a:r>
            <a:rPr lang="cs-CZ" dirty="0"/>
            <a:t> a </a:t>
          </a:r>
          <a:r>
            <a:rPr lang="cs-CZ" b="1" u="sng" dirty="0" err="1"/>
            <a:t>ban</a:t>
          </a:r>
          <a:r>
            <a:rPr lang="cs-CZ" b="1" u="sng" dirty="0"/>
            <a:t> </a:t>
          </a:r>
          <a:r>
            <a:rPr lang="cs-CZ" b="1" u="sng" dirty="0" err="1"/>
            <a:t>of</a:t>
          </a:r>
          <a:r>
            <a:rPr lang="cs-CZ" b="1" u="sng" dirty="0"/>
            <a:t> performance </a:t>
          </a:r>
          <a:r>
            <a:rPr lang="cs-CZ" dirty="0" err="1"/>
            <a:t>of</a:t>
          </a:r>
          <a:r>
            <a:rPr lang="cs-CZ" dirty="0"/>
            <a:t> PC </a:t>
          </a:r>
        </a:p>
      </dgm:t>
    </dgm:pt>
    <dgm:pt modelId="{F7604C43-EDE4-4033-B71E-EA75BED23896}" type="parTrans" cxnId="{6EA6AFC7-EC32-4843-ADE7-302C296D3CB5}">
      <dgm:prSet/>
      <dgm:spPr/>
      <dgm:t>
        <a:bodyPr/>
        <a:lstStyle/>
        <a:p>
          <a:endParaRPr lang="cs-CZ"/>
        </a:p>
      </dgm:t>
    </dgm:pt>
    <dgm:pt modelId="{DD042C22-4710-485C-A9E5-BBD02E8F8899}" type="sibTrans" cxnId="{6EA6AFC7-EC32-4843-ADE7-302C296D3CB5}">
      <dgm:prSet/>
      <dgm:spPr/>
      <dgm:t>
        <a:bodyPr/>
        <a:lstStyle/>
        <a:p>
          <a:endParaRPr lang="cs-CZ"/>
        </a:p>
      </dgm:t>
    </dgm:pt>
    <dgm:pt modelId="{B73AA652-A714-4AF9-837F-8B857EECD774}">
      <dgm:prSet/>
      <dgm:spPr/>
      <dgm:t>
        <a:bodyPr/>
        <a:lstStyle/>
        <a:p>
          <a:r>
            <a:rPr lang="cs-CZ" dirty="0" err="1"/>
            <a:t>administrative</a:t>
          </a:r>
          <a:r>
            <a:rPr lang="cs-CZ" dirty="0"/>
            <a:t> </a:t>
          </a:r>
          <a:r>
            <a:rPr lang="cs-CZ" b="1" u="sng" dirty="0" err="1"/>
            <a:t>delict</a:t>
          </a:r>
          <a:endParaRPr lang="cs-CZ" b="1" u="sng" dirty="0"/>
        </a:p>
      </dgm:t>
    </dgm:pt>
    <dgm:pt modelId="{DB87BE24-9FB6-4F58-9439-8A8E2F70D269}" type="parTrans" cxnId="{5D7F5D13-F718-41D2-A79C-670E0F85E261}">
      <dgm:prSet/>
      <dgm:spPr/>
      <dgm:t>
        <a:bodyPr/>
        <a:lstStyle/>
        <a:p>
          <a:endParaRPr lang="cs-CZ"/>
        </a:p>
      </dgm:t>
    </dgm:pt>
    <dgm:pt modelId="{2AD1A3EE-92BF-445D-AA08-1D75F7D60FEA}" type="sibTrans" cxnId="{5D7F5D13-F718-41D2-A79C-670E0F85E261}">
      <dgm:prSet/>
      <dgm:spPr/>
      <dgm:t>
        <a:bodyPr/>
        <a:lstStyle/>
        <a:p>
          <a:endParaRPr lang="cs-CZ"/>
        </a:p>
      </dgm:t>
    </dgm:pt>
    <dgm:pt modelId="{34DF509B-B742-4858-AC51-C78B77F9B352}">
      <dgm:prSet custT="1"/>
      <dgm:spPr>
        <a:solidFill>
          <a:srgbClr val="00B050"/>
        </a:solidFill>
      </dgm:spPr>
      <dgm:t>
        <a:bodyPr/>
        <a:lstStyle/>
        <a:p>
          <a:r>
            <a:rPr lang="cs-CZ" sz="2600" b="1" dirty="0" err="1"/>
            <a:t>Before</a:t>
          </a:r>
          <a:r>
            <a:rPr lang="cs-CZ" sz="2600" dirty="0"/>
            <a:t> </a:t>
          </a:r>
          <a:br>
            <a:rPr lang="cs-CZ" sz="2600" dirty="0"/>
          </a:br>
          <a:r>
            <a:rPr lang="cs-CZ" sz="1800" dirty="0" err="1"/>
            <a:t>conclusion</a:t>
          </a:r>
          <a:r>
            <a:rPr lang="cs-CZ" sz="1800" dirty="0"/>
            <a:t> </a:t>
          </a:r>
          <a:r>
            <a:rPr lang="cs-CZ" sz="1800" dirty="0" err="1"/>
            <a:t>of</a:t>
          </a:r>
          <a:r>
            <a:rPr lang="cs-CZ" sz="1800" dirty="0"/>
            <a:t> </a:t>
          </a:r>
          <a:r>
            <a:rPr lang="cs-CZ" sz="1800" dirty="0" err="1"/>
            <a:t>contract</a:t>
          </a:r>
          <a:endParaRPr lang="cs-CZ" sz="2600" dirty="0"/>
        </a:p>
      </dgm:t>
    </dgm:pt>
    <dgm:pt modelId="{4B768D90-EC39-4EBB-A064-6A912523B5E9}" type="parTrans" cxnId="{8E613A62-AB00-4E60-B0BF-5BD03593D201}">
      <dgm:prSet/>
      <dgm:spPr/>
      <dgm:t>
        <a:bodyPr/>
        <a:lstStyle/>
        <a:p>
          <a:endParaRPr lang="cs-CZ"/>
        </a:p>
      </dgm:t>
    </dgm:pt>
    <dgm:pt modelId="{34CD23EE-1634-4209-899A-80213ED79087}" type="sibTrans" cxnId="{8E613A62-AB00-4E60-B0BF-5BD03593D201}">
      <dgm:prSet/>
      <dgm:spPr/>
      <dgm:t>
        <a:bodyPr/>
        <a:lstStyle/>
        <a:p>
          <a:endParaRPr lang="cs-CZ"/>
        </a:p>
      </dgm:t>
    </dgm:pt>
    <dgm:pt modelId="{D3B1ABD1-88F5-433A-9108-8E4836DEB296}">
      <dgm:prSet/>
      <dgm:spPr/>
      <dgm:t>
        <a:bodyPr/>
        <a:lstStyle/>
        <a:p>
          <a:r>
            <a:rPr lang="cs-CZ" dirty="0" err="1"/>
            <a:t>petition</a:t>
          </a:r>
          <a:r>
            <a:rPr lang="cs-CZ" dirty="0"/>
            <a:t> </a:t>
          </a:r>
          <a:r>
            <a:rPr lang="cs-CZ" b="1" u="sng" dirty="0" err="1"/>
            <a:t>against</a:t>
          </a:r>
          <a:r>
            <a:rPr lang="cs-CZ" b="1" u="sng" dirty="0"/>
            <a:t> </a:t>
          </a:r>
          <a:r>
            <a:rPr lang="en-US" b="1" u="sng" dirty="0"/>
            <a:t>the practices </a:t>
          </a:r>
          <a:r>
            <a:rPr lang="en-US" dirty="0"/>
            <a:t>of </a:t>
          </a:r>
          <a:r>
            <a:rPr lang="cs-CZ" dirty="0"/>
            <a:t>CA</a:t>
          </a:r>
          <a:r>
            <a:rPr lang="en-US" dirty="0"/>
            <a:t> aimed at </a:t>
          </a:r>
          <a:r>
            <a:rPr lang="en-US" b="1" u="sng" dirty="0"/>
            <a:t>awarding a </a:t>
          </a:r>
          <a:r>
            <a:rPr lang="cs-CZ" b="1" u="sng" dirty="0"/>
            <a:t>PC</a:t>
          </a:r>
          <a:r>
            <a:rPr lang="en-US" b="1" u="sng" dirty="0"/>
            <a:t> outside procurement procedure</a:t>
          </a:r>
          <a:endParaRPr lang="cs-CZ" dirty="0"/>
        </a:p>
      </dgm:t>
    </dgm:pt>
    <dgm:pt modelId="{C9CD169A-B0C6-48CD-B8E1-F54D38B904EE}" type="parTrans" cxnId="{AAD7D20A-033F-4F3B-95AB-8A9F54F593B5}">
      <dgm:prSet/>
      <dgm:spPr/>
      <dgm:t>
        <a:bodyPr/>
        <a:lstStyle/>
        <a:p>
          <a:endParaRPr lang="cs-CZ"/>
        </a:p>
      </dgm:t>
    </dgm:pt>
    <dgm:pt modelId="{B8621821-B91A-4BBD-9804-4226341DEB17}" type="sibTrans" cxnId="{AAD7D20A-033F-4F3B-95AB-8A9F54F593B5}">
      <dgm:prSet/>
      <dgm:spPr/>
      <dgm:t>
        <a:bodyPr/>
        <a:lstStyle/>
        <a:p>
          <a:endParaRPr lang="cs-CZ"/>
        </a:p>
      </dgm:t>
    </dgm:pt>
    <dgm:pt modelId="{F362CC49-4EC5-4679-9541-3FB6D92B8247}" type="pres">
      <dgm:prSet presAssocID="{DB21625F-6513-4CED-9EE3-AA2105B59EB6}" presName="diagram" presStyleCnt="0">
        <dgm:presLayoutVars>
          <dgm:chPref val="1"/>
          <dgm:dir/>
          <dgm:animOne val="branch"/>
          <dgm:animLvl val="lvl"/>
          <dgm:resizeHandles/>
        </dgm:presLayoutVars>
      </dgm:prSet>
      <dgm:spPr/>
      <dgm:t>
        <a:bodyPr/>
        <a:lstStyle/>
        <a:p>
          <a:endParaRPr lang="hr-HR"/>
        </a:p>
      </dgm:t>
    </dgm:pt>
    <dgm:pt modelId="{77A71BCF-B722-4CCD-8263-47EBBD2141D0}" type="pres">
      <dgm:prSet presAssocID="{CA935075-52E0-4288-98E3-020B95F47D5C}" presName="root" presStyleCnt="0"/>
      <dgm:spPr/>
    </dgm:pt>
    <dgm:pt modelId="{F6AA5855-4DCB-4AAE-8B48-595C4DB07898}" type="pres">
      <dgm:prSet presAssocID="{CA935075-52E0-4288-98E3-020B95F47D5C}" presName="rootComposite" presStyleCnt="0"/>
      <dgm:spPr/>
    </dgm:pt>
    <dgm:pt modelId="{2F504D06-540A-4950-AA67-C976D8EF7920}" type="pres">
      <dgm:prSet presAssocID="{CA935075-52E0-4288-98E3-020B95F47D5C}" presName="rootText" presStyleLbl="node1" presStyleIdx="0" presStyleCnt="2" custLinFactNeighborX="-42525" custLinFactNeighborY="-411"/>
      <dgm:spPr/>
      <dgm:t>
        <a:bodyPr/>
        <a:lstStyle/>
        <a:p>
          <a:endParaRPr lang="hr-HR"/>
        </a:p>
      </dgm:t>
    </dgm:pt>
    <dgm:pt modelId="{332A2328-1905-4F92-8222-03D716C3D3A1}" type="pres">
      <dgm:prSet presAssocID="{CA935075-52E0-4288-98E3-020B95F47D5C}" presName="rootConnector" presStyleLbl="node1" presStyleIdx="0" presStyleCnt="2"/>
      <dgm:spPr/>
      <dgm:t>
        <a:bodyPr/>
        <a:lstStyle/>
        <a:p>
          <a:endParaRPr lang="hr-HR"/>
        </a:p>
      </dgm:t>
    </dgm:pt>
    <dgm:pt modelId="{803786F0-30AD-45C1-BE3A-6A9A57775180}" type="pres">
      <dgm:prSet presAssocID="{CA935075-52E0-4288-98E3-020B95F47D5C}" presName="childShape" presStyleCnt="0"/>
      <dgm:spPr/>
    </dgm:pt>
    <dgm:pt modelId="{56EF67FA-F778-4DD3-A6C2-A6F8F28EE8E6}" type="pres">
      <dgm:prSet presAssocID="{F7604C43-EDE4-4033-B71E-EA75BED23896}" presName="Name13" presStyleLbl="parChTrans1D2" presStyleIdx="0" presStyleCnt="3"/>
      <dgm:spPr/>
      <dgm:t>
        <a:bodyPr/>
        <a:lstStyle/>
        <a:p>
          <a:endParaRPr lang="hr-HR"/>
        </a:p>
      </dgm:t>
    </dgm:pt>
    <dgm:pt modelId="{C0211046-764D-498F-BC1C-BF66D0B72563}" type="pres">
      <dgm:prSet presAssocID="{F2F2E506-7918-4D6C-B307-9E4AE6336E9A}" presName="childText" presStyleLbl="bgAcc1" presStyleIdx="0" presStyleCnt="3" custScaleX="111792" custScaleY="68642" custLinFactNeighborX="-33245" custLinFactNeighborY="3943">
        <dgm:presLayoutVars>
          <dgm:bulletEnabled val="1"/>
        </dgm:presLayoutVars>
      </dgm:prSet>
      <dgm:spPr/>
      <dgm:t>
        <a:bodyPr/>
        <a:lstStyle/>
        <a:p>
          <a:endParaRPr lang="hr-HR"/>
        </a:p>
      </dgm:t>
    </dgm:pt>
    <dgm:pt modelId="{CB6C04AE-6F70-4CA7-ACE7-2E9C25FE5048}" type="pres">
      <dgm:prSet presAssocID="{DB87BE24-9FB6-4F58-9439-8A8E2F70D269}" presName="Name13" presStyleLbl="parChTrans1D2" presStyleIdx="1" presStyleCnt="3"/>
      <dgm:spPr/>
      <dgm:t>
        <a:bodyPr/>
        <a:lstStyle/>
        <a:p>
          <a:endParaRPr lang="hr-HR"/>
        </a:p>
      </dgm:t>
    </dgm:pt>
    <dgm:pt modelId="{A701FCEF-0A20-473B-8EFD-EC9B745C19B8}" type="pres">
      <dgm:prSet presAssocID="{B73AA652-A714-4AF9-837F-8B857EECD774}" presName="childText" presStyleLbl="bgAcc1" presStyleIdx="1" presStyleCnt="3" custScaleX="103302" custScaleY="62588" custLinFactNeighborX="-34410" custLinFactNeighborY="-6985">
        <dgm:presLayoutVars>
          <dgm:bulletEnabled val="1"/>
        </dgm:presLayoutVars>
      </dgm:prSet>
      <dgm:spPr/>
      <dgm:t>
        <a:bodyPr/>
        <a:lstStyle/>
        <a:p>
          <a:endParaRPr lang="hr-HR"/>
        </a:p>
      </dgm:t>
    </dgm:pt>
    <dgm:pt modelId="{1B0EFD85-2728-4A08-8330-870725489E86}" type="pres">
      <dgm:prSet presAssocID="{34DF509B-B742-4858-AC51-C78B77F9B352}" presName="root" presStyleCnt="0"/>
      <dgm:spPr/>
    </dgm:pt>
    <dgm:pt modelId="{91C1A3B2-82E7-4F7F-BD1E-AE634424BCF2}" type="pres">
      <dgm:prSet presAssocID="{34DF509B-B742-4858-AC51-C78B77F9B352}" presName="rootComposite" presStyleCnt="0"/>
      <dgm:spPr/>
    </dgm:pt>
    <dgm:pt modelId="{3B793E3C-5EAD-469A-AA87-7447112C8CAE}" type="pres">
      <dgm:prSet presAssocID="{34DF509B-B742-4858-AC51-C78B77F9B352}" presName="rootText" presStyleLbl="node1" presStyleIdx="1" presStyleCnt="2"/>
      <dgm:spPr/>
      <dgm:t>
        <a:bodyPr/>
        <a:lstStyle/>
        <a:p>
          <a:endParaRPr lang="hr-HR"/>
        </a:p>
      </dgm:t>
    </dgm:pt>
    <dgm:pt modelId="{E4575335-3083-4EB1-A739-78610E551BBA}" type="pres">
      <dgm:prSet presAssocID="{34DF509B-B742-4858-AC51-C78B77F9B352}" presName="rootConnector" presStyleLbl="node1" presStyleIdx="1" presStyleCnt="2"/>
      <dgm:spPr/>
      <dgm:t>
        <a:bodyPr/>
        <a:lstStyle/>
        <a:p>
          <a:endParaRPr lang="hr-HR"/>
        </a:p>
      </dgm:t>
    </dgm:pt>
    <dgm:pt modelId="{87632026-003C-40A9-8F86-CB3A2B1F0750}" type="pres">
      <dgm:prSet presAssocID="{34DF509B-B742-4858-AC51-C78B77F9B352}" presName="childShape" presStyleCnt="0"/>
      <dgm:spPr/>
    </dgm:pt>
    <dgm:pt modelId="{3442D681-020C-4340-8710-C094A9D4B0B7}" type="pres">
      <dgm:prSet presAssocID="{C9CD169A-B0C6-48CD-B8E1-F54D38B904EE}" presName="Name13" presStyleLbl="parChTrans1D2" presStyleIdx="2" presStyleCnt="3"/>
      <dgm:spPr/>
      <dgm:t>
        <a:bodyPr/>
        <a:lstStyle/>
        <a:p>
          <a:endParaRPr lang="hr-HR"/>
        </a:p>
      </dgm:t>
    </dgm:pt>
    <dgm:pt modelId="{E5278D6E-DE65-433D-8500-A9E5FCD7ECE1}" type="pres">
      <dgm:prSet presAssocID="{D3B1ABD1-88F5-433A-9108-8E4836DEB296}" presName="childText" presStyleLbl="bgAcc1" presStyleIdx="2" presStyleCnt="3">
        <dgm:presLayoutVars>
          <dgm:bulletEnabled val="1"/>
        </dgm:presLayoutVars>
      </dgm:prSet>
      <dgm:spPr/>
      <dgm:t>
        <a:bodyPr/>
        <a:lstStyle/>
        <a:p>
          <a:endParaRPr lang="hr-HR"/>
        </a:p>
      </dgm:t>
    </dgm:pt>
  </dgm:ptLst>
  <dgm:cxnLst>
    <dgm:cxn modelId="{8E613A62-AB00-4E60-B0BF-5BD03593D201}" srcId="{DB21625F-6513-4CED-9EE3-AA2105B59EB6}" destId="{34DF509B-B742-4858-AC51-C78B77F9B352}" srcOrd="1" destOrd="0" parTransId="{4B768D90-EC39-4EBB-A064-6A912523B5E9}" sibTransId="{34CD23EE-1634-4209-899A-80213ED79087}"/>
    <dgm:cxn modelId="{6D90D0FB-F199-4E86-AD79-CE3A77AF5C57}" type="presOf" srcId="{F2F2E506-7918-4D6C-B307-9E4AE6336E9A}" destId="{C0211046-764D-498F-BC1C-BF66D0B72563}" srcOrd="0" destOrd="0" presId="urn:microsoft.com/office/officeart/2005/8/layout/hierarchy3"/>
    <dgm:cxn modelId="{01B94C4E-B5D6-40C7-8584-54CA8AED0E24}" type="presOf" srcId="{C9CD169A-B0C6-48CD-B8E1-F54D38B904EE}" destId="{3442D681-020C-4340-8710-C094A9D4B0B7}" srcOrd="0" destOrd="0" presId="urn:microsoft.com/office/officeart/2005/8/layout/hierarchy3"/>
    <dgm:cxn modelId="{B16D542E-574A-4B22-8629-72E361DC5C9A}" type="presOf" srcId="{DB87BE24-9FB6-4F58-9439-8A8E2F70D269}" destId="{CB6C04AE-6F70-4CA7-ACE7-2E9C25FE5048}" srcOrd="0" destOrd="0" presId="urn:microsoft.com/office/officeart/2005/8/layout/hierarchy3"/>
    <dgm:cxn modelId="{C6BC0329-0A93-4C7E-87BC-24CF83C56F93}" type="presOf" srcId="{D3B1ABD1-88F5-433A-9108-8E4836DEB296}" destId="{E5278D6E-DE65-433D-8500-A9E5FCD7ECE1}" srcOrd="0" destOrd="0" presId="urn:microsoft.com/office/officeart/2005/8/layout/hierarchy3"/>
    <dgm:cxn modelId="{6EA6AFC7-EC32-4843-ADE7-302C296D3CB5}" srcId="{CA935075-52E0-4288-98E3-020B95F47D5C}" destId="{F2F2E506-7918-4D6C-B307-9E4AE6336E9A}" srcOrd="0" destOrd="0" parTransId="{F7604C43-EDE4-4033-B71E-EA75BED23896}" sibTransId="{DD042C22-4710-485C-A9E5-BBD02E8F8899}"/>
    <dgm:cxn modelId="{5D7F5D13-F718-41D2-A79C-670E0F85E261}" srcId="{CA935075-52E0-4288-98E3-020B95F47D5C}" destId="{B73AA652-A714-4AF9-837F-8B857EECD774}" srcOrd="1" destOrd="0" parTransId="{DB87BE24-9FB6-4F58-9439-8A8E2F70D269}" sibTransId="{2AD1A3EE-92BF-445D-AA08-1D75F7D60FEA}"/>
    <dgm:cxn modelId="{5301CB40-0088-4165-8A8A-CA59FCB31FCD}" type="presOf" srcId="{B73AA652-A714-4AF9-837F-8B857EECD774}" destId="{A701FCEF-0A20-473B-8EFD-EC9B745C19B8}" srcOrd="0" destOrd="0" presId="urn:microsoft.com/office/officeart/2005/8/layout/hierarchy3"/>
    <dgm:cxn modelId="{1CBE02E5-B568-4474-B81B-1512247A893F}" type="presOf" srcId="{CA935075-52E0-4288-98E3-020B95F47D5C}" destId="{2F504D06-540A-4950-AA67-C976D8EF7920}" srcOrd="0" destOrd="0" presId="urn:microsoft.com/office/officeart/2005/8/layout/hierarchy3"/>
    <dgm:cxn modelId="{E5B9BF2C-9204-4617-A30E-53C6584ED449}" type="presOf" srcId="{34DF509B-B742-4858-AC51-C78B77F9B352}" destId="{3B793E3C-5EAD-469A-AA87-7447112C8CAE}" srcOrd="0" destOrd="0" presId="urn:microsoft.com/office/officeart/2005/8/layout/hierarchy3"/>
    <dgm:cxn modelId="{9D71D592-CF81-4984-8354-26685507BA58}" type="presOf" srcId="{34DF509B-B742-4858-AC51-C78B77F9B352}" destId="{E4575335-3083-4EB1-A739-78610E551BBA}" srcOrd="1" destOrd="0" presId="urn:microsoft.com/office/officeart/2005/8/layout/hierarchy3"/>
    <dgm:cxn modelId="{CAA719D7-38B4-4D66-9CB7-23B870FE7417}" type="presOf" srcId="{DB21625F-6513-4CED-9EE3-AA2105B59EB6}" destId="{F362CC49-4EC5-4679-9541-3FB6D92B8247}" srcOrd="0" destOrd="0" presId="urn:microsoft.com/office/officeart/2005/8/layout/hierarchy3"/>
    <dgm:cxn modelId="{AAD7D20A-033F-4F3B-95AB-8A9F54F593B5}" srcId="{34DF509B-B742-4858-AC51-C78B77F9B352}" destId="{D3B1ABD1-88F5-433A-9108-8E4836DEB296}" srcOrd="0" destOrd="0" parTransId="{C9CD169A-B0C6-48CD-B8E1-F54D38B904EE}" sibTransId="{B8621821-B91A-4BBD-9804-4226341DEB17}"/>
    <dgm:cxn modelId="{819C0DD6-8979-4DF8-AAAD-820D98CE54C8}" srcId="{DB21625F-6513-4CED-9EE3-AA2105B59EB6}" destId="{CA935075-52E0-4288-98E3-020B95F47D5C}" srcOrd="0" destOrd="0" parTransId="{6D1DEC16-8F13-4E64-84FB-A0D2339FD2F9}" sibTransId="{9DF3C914-3D53-43CF-AE1D-CE4D86F16AEB}"/>
    <dgm:cxn modelId="{B3EA73FA-D777-45CF-89B5-310F18271263}" type="presOf" srcId="{F7604C43-EDE4-4033-B71E-EA75BED23896}" destId="{56EF67FA-F778-4DD3-A6C2-A6F8F28EE8E6}" srcOrd="0" destOrd="0" presId="urn:microsoft.com/office/officeart/2005/8/layout/hierarchy3"/>
    <dgm:cxn modelId="{0264CD43-5D27-408B-B098-2E009472643A}" type="presOf" srcId="{CA935075-52E0-4288-98E3-020B95F47D5C}" destId="{332A2328-1905-4F92-8222-03D716C3D3A1}" srcOrd="1" destOrd="0" presId="urn:microsoft.com/office/officeart/2005/8/layout/hierarchy3"/>
    <dgm:cxn modelId="{FC71EAF3-EA77-4ACE-BDED-F4E4B646B682}" type="presParOf" srcId="{F362CC49-4EC5-4679-9541-3FB6D92B8247}" destId="{77A71BCF-B722-4CCD-8263-47EBBD2141D0}" srcOrd="0" destOrd="0" presId="urn:microsoft.com/office/officeart/2005/8/layout/hierarchy3"/>
    <dgm:cxn modelId="{0B415A6E-7E9D-4C26-BBF1-1D7464292AF7}" type="presParOf" srcId="{77A71BCF-B722-4CCD-8263-47EBBD2141D0}" destId="{F6AA5855-4DCB-4AAE-8B48-595C4DB07898}" srcOrd="0" destOrd="0" presId="urn:microsoft.com/office/officeart/2005/8/layout/hierarchy3"/>
    <dgm:cxn modelId="{8FF14B13-FEA6-49C9-A449-B2E47650DD5B}" type="presParOf" srcId="{F6AA5855-4DCB-4AAE-8B48-595C4DB07898}" destId="{2F504D06-540A-4950-AA67-C976D8EF7920}" srcOrd="0" destOrd="0" presId="urn:microsoft.com/office/officeart/2005/8/layout/hierarchy3"/>
    <dgm:cxn modelId="{342D9141-1BB6-401F-A376-A54820B76F05}" type="presParOf" srcId="{F6AA5855-4DCB-4AAE-8B48-595C4DB07898}" destId="{332A2328-1905-4F92-8222-03D716C3D3A1}" srcOrd="1" destOrd="0" presId="urn:microsoft.com/office/officeart/2005/8/layout/hierarchy3"/>
    <dgm:cxn modelId="{EA1646ED-2477-4ABD-B490-2F95C67B1A7B}" type="presParOf" srcId="{77A71BCF-B722-4CCD-8263-47EBBD2141D0}" destId="{803786F0-30AD-45C1-BE3A-6A9A57775180}" srcOrd="1" destOrd="0" presId="urn:microsoft.com/office/officeart/2005/8/layout/hierarchy3"/>
    <dgm:cxn modelId="{2A5033F6-F1E0-4FC4-8931-DBE6561FD8D2}" type="presParOf" srcId="{803786F0-30AD-45C1-BE3A-6A9A57775180}" destId="{56EF67FA-F778-4DD3-A6C2-A6F8F28EE8E6}" srcOrd="0" destOrd="0" presId="urn:microsoft.com/office/officeart/2005/8/layout/hierarchy3"/>
    <dgm:cxn modelId="{53C5DAAC-5201-4DD6-ABF6-C5DF8D0AE4AB}" type="presParOf" srcId="{803786F0-30AD-45C1-BE3A-6A9A57775180}" destId="{C0211046-764D-498F-BC1C-BF66D0B72563}" srcOrd="1" destOrd="0" presId="urn:microsoft.com/office/officeart/2005/8/layout/hierarchy3"/>
    <dgm:cxn modelId="{9592EE8D-B287-43C3-9087-68935DC6AE1A}" type="presParOf" srcId="{803786F0-30AD-45C1-BE3A-6A9A57775180}" destId="{CB6C04AE-6F70-4CA7-ACE7-2E9C25FE5048}" srcOrd="2" destOrd="0" presId="urn:microsoft.com/office/officeart/2005/8/layout/hierarchy3"/>
    <dgm:cxn modelId="{E3AB86D3-850A-4E37-81FF-158AEAFFB9BA}" type="presParOf" srcId="{803786F0-30AD-45C1-BE3A-6A9A57775180}" destId="{A701FCEF-0A20-473B-8EFD-EC9B745C19B8}" srcOrd="3" destOrd="0" presId="urn:microsoft.com/office/officeart/2005/8/layout/hierarchy3"/>
    <dgm:cxn modelId="{F1B699DB-B51E-4545-BFEB-E69B3CCCE66D}" type="presParOf" srcId="{F362CC49-4EC5-4679-9541-3FB6D92B8247}" destId="{1B0EFD85-2728-4A08-8330-870725489E86}" srcOrd="1" destOrd="0" presId="urn:microsoft.com/office/officeart/2005/8/layout/hierarchy3"/>
    <dgm:cxn modelId="{3FD0002C-48AF-41E7-835B-88A1829C515C}" type="presParOf" srcId="{1B0EFD85-2728-4A08-8330-870725489E86}" destId="{91C1A3B2-82E7-4F7F-BD1E-AE634424BCF2}" srcOrd="0" destOrd="0" presId="urn:microsoft.com/office/officeart/2005/8/layout/hierarchy3"/>
    <dgm:cxn modelId="{45AC3CDD-81D6-4899-BE85-3D98BFE9D4CF}" type="presParOf" srcId="{91C1A3B2-82E7-4F7F-BD1E-AE634424BCF2}" destId="{3B793E3C-5EAD-469A-AA87-7447112C8CAE}" srcOrd="0" destOrd="0" presId="urn:microsoft.com/office/officeart/2005/8/layout/hierarchy3"/>
    <dgm:cxn modelId="{D558E2A9-6AA9-431A-8E8F-6C66E83AFEA7}" type="presParOf" srcId="{91C1A3B2-82E7-4F7F-BD1E-AE634424BCF2}" destId="{E4575335-3083-4EB1-A739-78610E551BBA}" srcOrd="1" destOrd="0" presId="urn:microsoft.com/office/officeart/2005/8/layout/hierarchy3"/>
    <dgm:cxn modelId="{7DA55B8A-B4E8-4A3C-84A2-5C9CE6A87360}" type="presParOf" srcId="{1B0EFD85-2728-4A08-8330-870725489E86}" destId="{87632026-003C-40A9-8F86-CB3A2B1F0750}" srcOrd="1" destOrd="0" presId="urn:microsoft.com/office/officeart/2005/8/layout/hierarchy3"/>
    <dgm:cxn modelId="{CAF58E5C-07E1-4E15-BFDA-930813CAC825}" type="presParOf" srcId="{87632026-003C-40A9-8F86-CB3A2B1F0750}" destId="{3442D681-020C-4340-8710-C094A9D4B0B7}" srcOrd="0" destOrd="0" presId="urn:microsoft.com/office/officeart/2005/8/layout/hierarchy3"/>
    <dgm:cxn modelId="{16F0523D-CAB9-4E80-BDB5-431C96D4B72F}" type="presParOf" srcId="{87632026-003C-40A9-8F86-CB3A2B1F0750}" destId="{E5278D6E-DE65-433D-8500-A9E5FCD7ECE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E3F5C4-16E0-425F-AAB7-C07F4B9D29E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cs-CZ"/>
        </a:p>
      </dgm:t>
    </dgm:pt>
    <dgm:pt modelId="{C528F4B2-5000-416F-840C-5F8FB13EAF45}">
      <dgm:prSet/>
      <dgm:spPr>
        <a:solidFill>
          <a:schemeClr val="accent6">
            <a:alpha val="50000"/>
          </a:schemeClr>
        </a:solidFill>
      </dgm:spPr>
      <dgm:t>
        <a:bodyPr/>
        <a:lstStyle/>
        <a:p>
          <a:endParaRPr lang="cs-CZ" dirty="0"/>
        </a:p>
        <a:p>
          <a:r>
            <a:rPr lang="cs-CZ" dirty="0" err="1"/>
            <a:t>Administrative</a:t>
          </a:r>
          <a:r>
            <a:rPr lang="cs-CZ" dirty="0"/>
            <a:t> </a:t>
          </a:r>
          <a:r>
            <a:rPr lang="cs-CZ" dirty="0" err="1"/>
            <a:t>delict</a:t>
          </a:r>
          <a:endParaRPr lang="cs-CZ" dirty="0"/>
        </a:p>
      </dgm:t>
    </dgm:pt>
    <dgm:pt modelId="{6F74B72B-BCF6-4A1B-A376-170CBD5B61F9}" type="parTrans" cxnId="{03223F53-CB82-416E-B1F3-E08668FBA5C1}">
      <dgm:prSet/>
      <dgm:spPr/>
      <dgm:t>
        <a:bodyPr/>
        <a:lstStyle/>
        <a:p>
          <a:endParaRPr lang="cs-CZ"/>
        </a:p>
      </dgm:t>
    </dgm:pt>
    <dgm:pt modelId="{DD524047-E325-4652-A1E0-3264F4933C60}" type="sibTrans" cxnId="{03223F53-CB82-416E-B1F3-E08668FBA5C1}">
      <dgm:prSet/>
      <dgm:spPr/>
      <dgm:t>
        <a:bodyPr/>
        <a:lstStyle/>
        <a:p>
          <a:endParaRPr lang="cs-CZ"/>
        </a:p>
      </dgm:t>
    </dgm:pt>
    <dgm:pt modelId="{C459F513-D5E0-4CEC-AAC8-4A2B2A801059}">
      <dgm:prSet/>
      <dgm:spPr>
        <a:solidFill>
          <a:schemeClr val="accent1">
            <a:lumMod val="75000"/>
            <a:alpha val="50000"/>
          </a:schemeClr>
        </a:solidFill>
      </dgm:spPr>
      <dgm:t>
        <a:bodyPr/>
        <a:lstStyle/>
        <a:p>
          <a:r>
            <a:rPr lang="cs-CZ" dirty="0" err="1"/>
            <a:t>Ban</a:t>
          </a:r>
          <a:r>
            <a:rPr lang="cs-CZ" dirty="0"/>
            <a:t> </a:t>
          </a:r>
          <a:r>
            <a:rPr lang="cs-CZ" dirty="0" err="1"/>
            <a:t>of</a:t>
          </a:r>
          <a:r>
            <a:rPr lang="cs-CZ" dirty="0"/>
            <a:t> performance</a:t>
          </a:r>
        </a:p>
      </dgm:t>
    </dgm:pt>
    <dgm:pt modelId="{8448DE6E-6825-4669-BB7A-8ED2B9A02758}" type="parTrans" cxnId="{994FD6F1-7ED6-4906-98D1-7D72F9460F6C}">
      <dgm:prSet/>
      <dgm:spPr/>
      <dgm:t>
        <a:bodyPr/>
        <a:lstStyle/>
        <a:p>
          <a:endParaRPr lang="cs-CZ"/>
        </a:p>
      </dgm:t>
    </dgm:pt>
    <dgm:pt modelId="{4CEF7CAC-C93B-4527-AB4B-02DB9040189D}" type="sibTrans" cxnId="{994FD6F1-7ED6-4906-98D1-7D72F9460F6C}">
      <dgm:prSet/>
      <dgm:spPr/>
      <dgm:t>
        <a:bodyPr/>
        <a:lstStyle/>
        <a:p>
          <a:endParaRPr lang="cs-CZ"/>
        </a:p>
      </dgm:t>
    </dgm:pt>
    <dgm:pt modelId="{FB6FC988-D0B5-407B-A547-A3BD759B4117}">
      <dgm:prSet/>
      <dgm:spPr>
        <a:solidFill>
          <a:schemeClr val="accent4">
            <a:lumMod val="60000"/>
            <a:lumOff val="40000"/>
            <a:alpha val="50000"/>
          </a:schemeClr>
        </a:solidFill>
      </dgm:spPr>
      <dgm:t>
        <a:bodyPr/>
        <a:lstStyle/>
        <a:p>
          <a:r>
            <a:rPr lang="cs-CZ"/>
            <a:t>Ban of practices aimed at awarding a PC outside PP</a:t>
          </a:r>
        </a:p>
      </dgm:t>
    </dgm:pt>
    <dgm:pt modelId="{09501EEB-351E-429C-8998-BB0BE45C424C}" type="parTrans" cxnId="{A2A81BA2-F178-4964-B81A-6F55B962E9E1}">
      <dgm:prSet/>
      <dgm:spPr/>
      <dgm:t>
        <a:bodyPr/>
        <a:lstStyle/>
        <a:p>
          <a:endParaRPr lang="cs-CZ"/>
        </a:p>
      </dgm:t>
    </dgm:pt>
    <dgm:pt modelId="{0C40FFBE-BE46-49DA-A49E-570CC4D9422C}" type="sibTrans" cxnId="{A2A81BA2-F178-4964-B81A-6F55B962E9E1}">
      <dgm:prSet/>
      <dgm:spPr/>
      <dgm:t>
        <a:bodyPr/>
        <a:lstStyle/>
        <a:p>
          <a:endParaRPr lang="cs-CZ"/>
        </a:p>
      </dgm:t>
    </dgm:pt>
    <dgm:pt modelId="{673B2939-2E96-4EAC-8701-BBBEFC0F45DB}" type="pres">
      <dgm:prSet presAssocID="{C7E3F5C4-16E0-425F-AAB7-C07F4B9D29E9}" presName="compositeShape" presStyleCnt="0">
        <dgm:presLayoutVars>
          <dgm:chMax val="7"/>
          <dgm:dir/>
          <dgm:resizeHandles val="exact"/>
        </dgm:presLayoutVars>
      </dgm:prSet>
      <dgm:spPr/>
      <dgm:t>
        <a:bodyPr/>
        <a:lstStyle/>
        <a:p>
          <a:endParaRPr lang="hr-HR"/>
        </a:p>
      </dgm:t>
    </dgm:pt>
    <dgm:pt modelId="{F413D871-DDD1-4E7A-BC10-344DB8975E1E}" type="pres">
      <dgm:prSet presAssocID="{C528F4B2-5000-416F-840C-5F8FB13EAF45}" presName="circ1" presStyleLbl="vennNode1" presStyleIdx="0" presStyleCnt="3" custLinFactNeighborX="-6386" custLinFactNeighborY="-17994"/>
      <dgm:spPr/>
      <dgm:t>
        <a:bodyPr/>
        <a:lstStyle/>
        <a:p>
          <a:endParaRPr lang="hr-HR"/>
        </a:p>
      </dgm:t>
    </dgm:pt>
    <dgm:pt modelId="{5F783BC4-C586-424B-B991-A756E7784E4E}" type="pres">
      <dgm:prSet presAssocID="{C528F4B2-5000-416F-840C-5F8FB13EAF45}" presName="circ1Tx" presStyleLbl="revTx" presStyleIdx="0" presStyleCnt="0">
        <dgm:presLayoutVars>
          <dgm:chMax val="0"/>
          <dgm:chPref val="0"/>
          <dgm:bulletEnabled val="1"/>
        </dgm:presLayoutVars>
      </dgm:prSet>
      <dgm:spPr/>
      <dgm:t>
        <a:bodyPr/>
        <a:lstStyle/>
        <a:p>
          <a:endParaRPr lang="hr-HR"/>
        </a:p>
      </dgm:t>
    </dgm:pt>
    <dgm:pt modelId="{E97988F3-0CC7-4053-B9A8-F8CBEDF188D1}" type="pres">
      <dgm:prSet presAssocID="{C459F513-D5E0-4CEC-AAC8-4A2B2A801059}" presName="circ2" presStyleLbl="vennNode1" presStyleIdx="1" presStyleCnt="3" custLinFactNeighborX="42482" custLinFactNeighborY="4864"/>
      <dgm:spPr/>
      <dgm:t>
        <a:bodyPr/>
        <a:lstStyle/>
        <a:p>
          <a:endParaRPr lang="hr-HR"/>
        </a:p>
      </dgm:t>
    </dgm:pt>
    <dgm:pt modelId="{87FB5DBF-ED68-4CD3-AB84-777C89FD033D}" type="pres">
      <dgm:prSet presAssocID="{C459F513-D5E0-4CEC-AAC8-4A2B2A801059}" presName="circ2Tx" presStyleLbl="revTx" presStyleIdx="0" presStyleCnt="0">
        <dgm:presLayoutVars>
          <dgm:chMax val="0"/>
          <dgm:chPref val="0"/>
          <dgm:bulletEnabled val="1"/>
        </dgm:presLayoutVars>
      </dgm:prSet>
      <dgm:spPr/>
      <dgm:t>
        <a:bodyPr/>
        <a:lstStyle/>
        <a:p>
          <a:endParaRPr lang="hr-HR"/>
        </a:p>
      </dgm:t>
    </dgm:pt>
    <dgm:pt modelId="{9FB802B6-19A4-4378-ADEA-1E88543FC108}" type="pres">
      <dgm:prSet presAssocID="{FB6FC988-D0B5-407B-A547-A3BD759B4117}" presName="circ3" presStyleLbl="vennNode1" presStyleIdx="2" presStyleCnt="3" custLinFactNeighborX="-56751" custLinFactNeighborY="324"/>
      <dgm:spPr/>
      <dgm:t>
        <a:bodyPr/>
        <a:lstStyle/>
        <a:p>
          <a:endParaRPr lang="hr-HR"/>
        </a:p>
      </dgm:t>
    </dgm:pt>
    <dgm:pt modelId="{10ABA3CE-D856-40E3-AF01-2917C553A471}" type="pres">
      <dgm:prSet presAssocID="{FB6FC988-D0B5-407B-A547-A3BD759B4117}" presName="circ3Tx" presStyleLbl="revTx" presStyleIdx="0" presStyleCnt="0">
        <dgm:presLayoutVars>
          <dgm:chMax val="0"/>
          <dgm:chPref val="0"/>
          <dgm:bulletEnabled val="1"/>
        </dgm:presLayoutVars>
      </dgm:prSet>
      <dgm:spPr/>
      <dgm:t>
        <a:bodyPr/>
        <a:lstStyle/>
        <a:p>
          <a:endParaRPr lang="hr-HR"/>
        </a:p>
      </dgm:t>
    </dgm:pt>
  </dgm:ptLst>
  <dgm:cxnLst>
    <dgm:cxn modelId="{A2A81BA2-F178-4964-B81A-6F55B962E9E1}" srcId="{C7E3F5C4-16E0-425F-AAB7-C07F4B9D29E9}" destId="{FB6FC988-D0B5-407B-A547-A3BD759B4117}" srcOrd="2" destOrd="0" parTransId="{09501EEB-351E-429C-8998-BB0BE45C424C}" sibTransId="{0C40FFBE-BE46-49DA-A49E-570CC4D9422C}"/>
    <dgm:cxn modelId="{A137C5B4-9120-4A08-85FF-732BB54E4421}" type="presOf" srcId="{C528F4B2-5000-416F-840C-5F8FB13EAF45}" destId="{F413D871-DDD1-4E7A-BC10-344DB8975E1E}" srcOrd="0" destOrd="0" presId="urn:microsoft.com/office/officeart/2005/8/layout/venn1"/>
    <dgm:cxn modelId="{C22F5762-9322-426C-8C73-649C9FBB278D}" type="presOf" srcId="{FB6FC988-D0B5-407B-A547-A3BD759B4117}" destId="{9FB802B6-19A4-4378-ADEA-1E88543FC108}" srcOrd="0" destOrd="0" presId="urn:microsoft.com/office/officeart/2005/8/layout/venn1"/>
    <dgm:cxn modelId="{994FD6F1-7ED6-4906-98D1-7D72F9460F6C}" srcId="{C7E3F5C4-16E0-425F-AAB7-C07F4B9D29E9}" destId="{C459F513-D5E0-4CEC-AAC8-4A2B2A801059}" srcOrd="1" destOrd="0" parTransId="{8448DE6E-6825-4669-BB7A-8ED2B9A02758}" sibTransId="{4CEF7CAC-C93B-4527-AB4B-02DB9040189D}"/>
    <dgm:cxn modelId="{03223F53-CB82-416E-B1F3-E08668FBA5C1}" srcId="{C7E3F5C4-16E0-425F-AAB7-C07F4B9D29E9}" destId="{C528F4B2-5000-416F-840C-5F8FB13EAF45}" srcOrd="0" destOrd="0" parTransId="{6F74B72B-BCF6-4A1B-A376-170CBD5B61F9}" sibTransId="{DD524047-E325-4652-A1E0-3264F4933C60}"/>
    <dgm:cxn modelId="{50645158-B848-4559-B836-2F1608956B6D}" type="presOf" srcId="{C459F513-D5E0-4CEC-AAC8-4A2B2A801059}" destId="{E97988F3-0CC7-4053-B9A8-F8CBEDF188D1}" srcOrd="0" destOrd="0" presId="urn:microsoft.com/office/officeart/2005/8/layout/venn1"/>
    <dgm:cxn modelId="{60DD5E95-2276-4565-87A3-2269D54C427D}" type="presOf" srcId="{FB6FC988-D0B5-407B-A547-A3BD759B4117}" destId="{10ABA3CE-D856-40E3-AF01-2917C553A471}" srcOrd="1" destOrd="0" presId="urn:microsoft.com/office/officeart/2005/8/layout/venn1"/>
    <dgm:cxn modelId="{B80A2CB5-62BB-4C9D-B162-01E76F5B15A4}" type="presOf" srcId="{C528F4B2-5000-416F-840C-5F8FB13EAF45}" destId="{5F783BC4-C586-424B-B991-A756E7784E4E}" srcOrd="1" destOrd="0" presId="urn:microsoft.com/office/officeart/2005/8/layout/venn1"/>
    <dgm:cxn modelId="{021E7B32-7258-410C-BE03-45D2CF2B5F1A}" type="presOf" srcId="{C459F513-D5E0-4CEC-AAC8-4A2B2A801059}" destId="{87FB5DBF-ED68-4CD3-AB84-777C89FD033D}" srcOrd="1" destOrd="0" presId="urn:microsoft.com/office/officeart/2005/8/layout/venn1"/>
    <dgm:cxn modelId="{E5796B37-AC01-49E1-984E-500E21DE5EC5}" type="presOf" srcId="{C7E3F5C4-16E0-425F-AAB7-C07F4B9D29E9}" destId="{673B2939-2E96-4EAC-8701-BBBEFC0F45DB}" srcOrd="0" destOrd="0" presId="urn:microsoft.com/office/officeart/2005/8/layout/venn1"/>
    <dgm:cxn modelId="{87CBEF02-19DA-418C-B529-488CAD7F4995}" type="presParOf" srcId="{673B2939-2E96-4EAC-8701-BBBEFC0F45DB}" destId="{F413D871-DDD1-4E7A-BC10-344DB8975E1E}" srcOrd="0" destOrd="0" presId="urn:microsoft.com/office/officeart/2005/8/layout/venn1"/>
    <dgm:cxn modelId="{A3E623C9-1452-4200-BDFE-DF873FCB5488}" type="presParOf" srcId="{673B2939-2E96-4EAC-8701-BBBEFC0F45DB}" destId="{5F783BC4-C586-424B-B991-A756E7784E4E}" srcOrd="1" destOrd="0" presId="urn:microsoft.com/office/officeart/2005/8/layout/venn1"/>
    <dgm:cxn modelId="{F4DE99B1-691B-4CF0-9E77-45C12E17009A}" type="presParOf" srcId="{673B2939-2E96-4EAC-8701-BBBEFC0F45DB}" destId="{E97988F3-0CC7-4053-B9A8-F8CBEDF188D1}" srcOrd="2" destOrd="0" presId="urn:microsoft.com/office/officeart/2005/8/layout/venn1"/>
    <dgm:cxn modelId="{5903F989-B9E1-4FA9-8A4F-29DD11289563}" type="presParOf" srcId="{673B2939-2E96-4EAC-8701-BBBEFC0F45DB}" destId="{87FB5DBF-ED68-4CD3-AB84-777C89FD033D}" srcOrd="3" destOrd="0" presId="urn:microsoft.com/office/officeart/2005/8/layout/venn1"/>
    <dgm:cxn modelId="{B4695689-81F0-47A2-A18A-0F28621D5DF3}" type="presParOf" srcId="{673B2939-2E96-4EAC-8701-BBBEFC0F45DB}" destId="{9FB802B6-19A4-4378-ADEA-1E88543FC108}" srcOrd="4" destOrd="0" presId="urn:microsoft.com/office/officeart/2005/8/layout/venn1"/>
    <dgm:cxn modelId="{93A66282-109B-4240-B91E-81BC288AA142}" type="presParOf" srcId="{673B2939-2E96-4EAC-8701-BBBEFC0F45DB}" destId="{10ABA3CE-D856-40E3-AF01-2917C553A47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9C0F4-2F05-409D-A3F4-0A83A988245B}">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cs-CZ" sz="2100" kern="1200" dirty="0" err="1"/>
            <a:t>Correctives</a:t>
          </a:r>
          <a:endParaRPr lang="cs-CZ" sz="2100" kern="1200" dirty="0"/>
        </a:p>
        <a:p>
          <a:pPr marL="228600" lvl="1" indent="-228600" algn="l" defTabSz="933450">
            <a:lnSpc>
              <a:spcPct val="90000"/>
            </a:lnSpc>
            <a:spcBef>
              <a:spcPct val="0"/>
            </a:spcBef>
            <a:spcAft>
              <a:spcPct val="15000"/>
            </a:spcAft>
            <a:buChar char="••"/>
          </a:pPr>
          <a:r>
            <a:rPr lang="cs-CZ" sz="2100" kern="1200" dirty="0"/>
            <a:t>Fines </a:t>
          </a:r>
          <a:r>
            <a:rPr lang="cs-CZ" sz="2100" kern="1200" dirty="0" err="1"/>
            <a:t>for</a:t>
          </a:r>
          <a:r>
            <a:rPr lang="cs-CZ" sz="2100" kern="1200" dirty="0"/>
            <a:t> </a:t>
          </a:r>
          <a:r>
            <a:rPr lang="cs-CZ" sz="2100" kern="1200" dirty="0" err="1"/>
            <a:t>administrative</a:t>
          </a:r>
          <a:r>
            <a:rPr lang="cs-CZ" sz="2100" kern="1200" dirty="0"/>
            <a:t> </a:t>
          </a:r>
          <a:r>
            <a:rPr lang="cs-CZ" sz="2100" kern="1200" dirty="0" err="1"/>
            <a:t>delicts</a:t>
          </a:r>
          <a:r>
            <a:rPr lang="cs-CZ" sz="2100" kern="1200" dirty="0"/>
            <a:t> (</a:t>
          </a:r>
          <a:r>
            <a:rPr lang="cs-CZ" sz="2100" kern="1200" dirty="0" err="1"/>
            <a:t>Law</a:t>
          </a:r>
          <a:r>
            <a:rPr lang="cs-CZ" sz="2100" kern="1200" dirty="0"/>
            <a:t> n°134/2016 </a:t>
          </a:r>
          <a:r>
            <a:rPr lang="cs-CZ" sz="2100" kern="1200" dirty="0" err="1"/>
            <a:t>Coll</a:t>
          </a:r>
          <a:r>
            <a:rPr lang="cs-CZ" sz="2100" kern="1200" dirty="0"/>
            <a:t>., on Public Procurement)</a:t>
          </a:r>
        </a:p>
      </dsp:txBody>
      <dsp:txXfrm rot="-5400000">
        <a:off x="3785616" y="197117"/>
        <a:ext cx="6675221" cy="1012303"/>
      </dsp:txXfrm>
    </dsp:sp>
    <dsp:sp modelId="{84BEAA52-598F-45BB-B1C4-D5F1D2E38DE5}">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cs-CZ" sz="3400" kern="1200" dirty="0"/>
            <a:t>OPC </a:t>
          </a:r>
        </a:p>
        <a:p>
          <a:pPr lvl="0" algn="ctr" defTabSz="1511300">
            <a:lnSpc>
              <a:spcPct val="90000"/>
            </a:lnSpc>
            <a:spcBef>
              <a:spcPct val="0"/>
            </a:spcBef>
            <a:spcAft>
              <a:spcPct val="35000"/>
            </a:spcAft>
          </a:pPr>
          <a:r>
            <a:rPr lang="cs-CZ" sz="2400" kern="1200" dirty="0"/>
            <a:t>(ÚOHS)</a:t>
          </a:r>
        </a:p>
      </dsp:txBody>
      <dsp:txXfrm>
        <a:off x="68454" y="70578"/>
        <a:ext cx="3648708" cy="1265378"/>
      </dsp:txXfrm>
    </dsp:sp>
    <dsp:sp modelId="{DAD4D95E-0E6D-4DA3-80FC-EF5C47CB5CEA}">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cs-CZ" sz="2100" kern="1200" dirty="0" err="1"/>
            <a:t>Recoveries</a:t>
          </a:r>
          <a:r>
            <a:rPr lang="cs-CZ" sz="2100" kern="1200" dirty="0"/>
            <a:t> (</a:t>
          </a:r>
          <a:r>
            <a:rPr lang="cs-CZ" sz="2100" kern="1200" dirty="0" err="1"/>
            <a:t>conditions</a:t>
          </a:r>
          <a:r>
            <a:rPr lang="cs-CZ" sz="2100" kern="1200" dirty="0"/>
            <a:t> </a:t>
          </a:r>
          <a:r>
            <a:rPr lang="cs-CZ" sz="2100" kern="1200" dirty="0" err="1"/>
            <a:t>of</a:t>
          </a:r>
          <a:r>
            <a:rPr lang="cs-CZ" sz="2100" kern="1200" dirty="0"/>
            <a:t> </a:t>
          </a:r>
          <a:r>
            <a:rPr lang="cs-CZ" sz="2100" kern="1200" dirty="0" err="1"/>
            <a:t>subsidy</a:t>
          </a:r>
          <a:r>
            <a:rPr lang="cs-CZ" sz="2100" kern="1200" dirty="0"/>
            <a:t>)</a:t>
          </a:r>
        </a:p>
      </dsp:txBody>
      <dsp:txXfrm rot="-5400000">
        <a:off x="3785616" y="1669517"/>
        <a:ext cx="6675221" cy="1012303"/>
      </dsp:txXfrm>
    </dsp:sp>
    <dsp:sp modelId="{E7A94DAF-FBF8-4C64-A58C-84CB660D9637}">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cs-CZ" sz="3900" kern="1200" dirty="0" err="1"/>
            <a:t>Subsidy</a:t>
          </a:r>
          <a:r>
            <a:rPr lang="cs-CZ" sz="3900" kern="1200" dirty="0"/>
            <a:t> </a:t>
          </a:r>
          <a:r>
            <a:rPr lang="cs-CZ" sz="3900" kern="1200" dirty="0" err="1"/>
            <a:t>providers</a:t>
          </a:r>
          <a:endParaRPr lang="cs-CZ" sz="3900" kern="1200" dirty="0"/>
        </a:p>
      </dsp:txBody>
      <dsp:txXfrm>
        <a:off x="68454" y="1542979"/>
        <a:ext cx="3648708" cy="1265378"/>
      </dsp:txXfrm>
    </dsp:sp>
    <dsp:sp modelId="{EA0B626C-8844-4060-9004-B3A6D8F57CD6}">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cs-CZ" sz="2100" kern="1200" dirty="0" err="1"/>
            <a:t>Levies</a:t>
          </a:r>
          <a:r>
            <a:rPr lang="cs-CZ" sz="2100" kern="1200" dirty="0"/>
            <a:t> </a:t>
          </a:r>
          <a:r>
            <a:rPr lang="cs-CZ" sz="2100" kern="1200" dirty="0" err="1"/>
            <a:t>for</a:t>
          </a:r>
          <a:r>
            <a:rPr lang="cs-CZ" sz="2100" kern="1200" dirty="0"/>
            <a:t> </a:t>
          </a:r>
          <a:r>
            <a:rPr lang="cs-CZ" sz="2100" kern="1200" dirty="0" err="1"/>
            <a:t>violation</a:t>
          </a:r>
          <a:r>
            <a:rPr lang="cs-CZ" sz="2100" kern="1200" dirty="0"/>
            <a:t> </a:t>
          </a:r>
          <a:r>
            <a:rPr lang="cs-CZ" sz="2100" kern="1200" dirty="0" err="1"/>
            <a:t>of</a:t>
          </a:r>
          <a:r>
            <a:rPr lang="cs-CZ" sz="2100" kern="1200" dirty="0"/>
            <a:t> budget </a:t>
          </a:r>
          <a:r>
            <a:rPr lang="cs-CZ" sz="2100" kern="1200" dirty="0" err="1"/>
            <a:t>discipline</a:t>
          </a:r>
          <a:r>
            <a:rPr lang="cs-CZ" sz="2100" kern="1200" dirty="0"/>
            <a:t/>
          </a:r>
          <a:br>
            <a:rPr lang="cs-CZ" sz="2100" kern="1200" dirty="0"/>
          </a:br>
          <a:r>
            <a:rPr lang="cs-CZ" sz="2100" kern="1200" dirty="0"/>
            <a:t>(</a:t>
          </a:r>
          <a:r>
            <a:rPr lang="cs-CZ" sz="2100" kern="1200" dirty="0" err="1"/>
            <a:t>Law</a:t>
          </a:r>
          <a:r>
            <a:rPr lang="cs-CZ" sz="2100" kern="1200" dirty="0"/>
            <a:t> n° </a:t>
          </a:r>
          <a:r>
            <a:rPr lang="cs-CZ" sz="2100" b="0" i="0" kern="1200" dirty="0"/>
            <a:t>218/2000 </a:t>
          </a:r>
          <a:r>
            <a:rPr lang="cs-CZ" sz="2100" b="0" i="0" kern="1200" dirty="0" err="1"/>
            <a:t>Coll</a:t>
          </a:r>
          <a:r>
            <a:rPr lang="cs-CZ" sz="2100" b="0" i="0" kern="1200" dirty="0"/>
            <a:t>., </a:t>
          </a:r>
          <a:r>
            <a:rPr lang="cs-CZ" sz="2100" b="0" i="0" kern="1200" dirty="0" err="1"/>
            <a:t>Budgetary</a:t>
          </a:r>
          <a:r>
            <a:rPr lang="cs-CZ" sz="2100" b="0" i="0" kern="1200" dirty="0"/>
            <a:t> </a:t>
          </a:r>
          <a:r>
            <a:rPr lang="cs-CZ" sz="2100" b="0" i="0" kern="1200" dirty="0" err="1"/>
            <a:t>Rules</a:t>
          </a:r>
          <a:r>
            <a:rPr lang="cs-CZ" sz="2100" b="0" i="0" kern="1200" dirty="0"/>
            <a:t>)</a:t>
          </a:r>
          <a:endParaRPr lang="cs-CZ" sz="2100" i="0" kern="1200" dirty="0"/>
        </a:p>
      </dsp:txBody>
      <dsp:txXfrm rot="-5400000">
        <a:off x="3785616" y="3141918"/>
        <a:ext cx="6675221" cy="1012303"/>
      </dsp:txXfrm>
    </dsp:sp>
    <dsp:sp modelId="{0D50C918-F88F-4725-87B7-460084BB06E4}">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cs-CZ" sz="3900" kern="1200" dirty="0"/>
            <a:t>Tax </a:t>
          </a:r>
          <a:r>
            <a:rPr lang="cs-CZ" sz="3900" kern="1200" dirty="0" err="1"/>
            <a:t>authorities</a:t>
          </a:r>
          <a:endParaRPr lang="cs-CZ" sz="3900" kern="1200" dirty="0"/>
        </a:p>
      </dsp:txBody>
      <dsp:txXfrm>
        <a:off x="68454" y="3015380"/>
        <a:ext cx="3648708"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8D48B-BFF7-43AF-AA7B-B22D67DCE400}">
      <dsp:nvSpPr>
        <dsp:cNvPr id="0" name=""/>
        <dsp:cNvSpPr/>
      </dsp:nvSpPr>
      <dsp:spPr>
        <a:xfrm rot="5400000">
          <a:off x="6637044" y="-2723006"/>
          <a:ext cx="102712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err="1"/>
            <a:t>Compensation</a:t>
          </a:r>
          <a:r>
            <a:rPr lang="cs-CZ" sz="1400" kern="1200" dirty="0"/>
            <a:t> </a:t>
          </a:r>
          <a:r>
            <a:rPr lang="cs-CZ" sz="1400" kern="1200" dirty="0" err="1"/>
            <a:t>for</a:t>
          </a:r>
          <a:r>
            <a:rPr lang="cs-CZ" sz="1400" kern="1200" dirty="0"/>
            <a:t> a </a:t>
          </a:r>
          <a:r>
            <a:rPr lang="cs-CZ" sz="1400" kern="1200" dirty="0" err="1"/>
            <a:t>harm</a:t>
          </a:r>
          <a:r>
            <a:rPr lang="cs-CZ" sz="1400" kern="1200" dirty="0"/>
            <a:t> (</a:t>
          </a:r>
          <a:r>
            <a:rPr lang="cs-CZ" sz="1400" kern="1200" dirty="0" err="1"/>
            <a:t>actual</a:t>
          </a:r>
          <a:r>
            <a:rPr lang="cs-CZ" sz="1400" kern="1200" dirty="0"/>
            <a:t> </a:t>
          </a:r>
          <a:r>
            <a:rPr lang="cs-CZ" sz="1400" kern="1200" dirty="0" err="1"/>
            <a:t>damage</a:t>
          </a:r>
          <a:r>
            <a:rPr lang="cs-CZ" sz="1400" kern="1200" dirty="0"/>
            <a:t> and </a:t>
          </a:r>
          <a:r>
            <a:rPr lang="cs-CZ" sz="1400" kern="1200" dirty="0" err="1"/>
            <a:t>lost</a:t>
          </a:r>
          <a:r>
            <a:rPr lang="cs-CZ" sz="1400" kern="1200" dirty="0"/>
            <a:t> profit)</a:t>
          </a:r>
          <a:br>
            <a:rPr lang="cs-CZ" sz="1400" kern="1200" dirty="0"/>
          </a:br>
          <a:r>
            <a:rPr lang="cs-CZ" sz="1400" kern="1200" dirty="0"/>
            <a:t>(</a:t>
          </a:r>
          <a:r>
            <a:rPr lang="cs-CZ" sz="1400" kern="1200" dirty="0" err="1"/>
            <a:t>Law</a:t>
          </a:r>
          <a:r>
            <a:rPr lang="cs-CZ" sz="1400" kern="1200" dirty="0"/>
            <a:t> n°89/2012 </a:t>
          </a:r>
          <a:r>
            <a:rPr lang="cs-CZ" sz="1400" kern="1200" dirty="0" err="1"/>
            <a:t>Coll</a:t>
          </a:r>
          <a:r>
            <a:rPr lang="cs-CZ" sz="1400" kern="1200" dirty="0"/>
            <a:t>., Civil </a:t>
          </a:r>
          <a:r>
            <a:rPr lang="cs-CZ" sz="1400" kern="1200" dirty="0" err="1"/>
            <a:t>Code</a:t>
          </a:r>
          <a:r>
            <a:rPr lang="cs-CZ" sz="1400" kern="1200" dirty="0"/>
            <a:t>)</a:t>
          </a:r>
        </a:p>
        <a:p>
          <a:pPr marL="114300" lvl="1" indent="-114300" algn="l" defTabSz="622300">
            <a:lnSpc>
              <a:spcPct val="90000"/>
            </a:lnSpc>
            <a:spcBef>
              <a:spcPct val="0"/>
            </a:spcBef>
            <a:spcAft>
              <a:spcPct val="15000"/>
            </a:spcAft>
            <a:buChar char="••"/>
          </a:pPr>
          <a:r>
            <a:rPr lang="cs-CZ" sz="1400" kern="1200" dirty="0" err="1"/>
            <a:t>Courts</a:t>
          </a:r>
          <a:r>
            <a:rPr lang="cs-CZ" sz="1400" kern="1200" dirty="0"/>
            <a:t> are not </a:t>
          </a:r>
          <a:r>
            <a:rPr lang="cs-CZ" sz="1400" kern="1200" dirty="0" err="1"/>
            <a:t>bound</a:t>
          </a:r>
          <a:r>
            <a:rPr lang="cs-CZ" sz="1400" kern="1200" dirty="0"/>
            <a:t> by </a:t>
          </a:r>
          <a:r>
            <a:rPr lang="cs-CZ" sz="1400" kern="1200" dirty="0" err="1"/>
            <a:t>OPC‘s</a:t>
          </a:r>
          <a:r>
            <a:rPr lang="cs-CZ" sz="1400" kern="1200" dirty="0"/>
            <a:t> </a:t>
          </a:r>
          <a:r>
            <a:rPr lang="cs-CZ" sz="1400" kern="1200" dirty="0" err="1"/>
            <a:t>decision</a:t>
          </a:r>
          <a:r>
            <a:rPr lang="cs-CZ" sz="1400" kern="1200" dirty="0"/>
            <a:t>, but </a:t>
          </a:r>
          <a:r>
            <a:rPr lang="cs-CZ" sz="1400" kern="1200" dirty="0" err="1"/>
            <a:t>shall</a:t>
          </a:r>
          <a:r>
            <a:rPr lang="cs-CZ" sz="1400" kern="1200" dirty="0"/>
            <a:t> </a:t>
          </a:r>
          <a:r>
            <a:rPr lang="cs-CZ" sz="1400" kern="1200" dirty="0" err="1"/>
            <a:t>reflect</a:t>
          </a:r>
          <a:r>
            <a:rPr lang="cs-CZ" sz="1400" kern="1200" dirty="0"/>
            <a:t> </a:t>
          </a:r>
          <a:r>
            <a:rPr lang="cs-CZ" sz="1400" kern="1200" dirty="0" err="1"/>
            <a:t>it</a:t>
          </a:r>
          <a:r>
            <a:rPr lang="cs-CZ" sz="1400" kern="1200" dirty="0"/>
            <a:t> in </a:t>
          </a:r>
          <a:r>
            <a:rPr lang="cs-CZ" sz="1400" kern="1200" dirty="0" err="1"/>
            <a:t>the</a:t>
          </a:r>
          <a:r>
            <a:rPr lang="cs-CZ" sz="1400" kern="1200" dirty="0"/>
            <a:t> </a:t>
          </a:r>
          <a:r>
            <a:rPr lang="cs-CZ" sz="1400" kern="1200" dirty="0" err="1"/>
            <a:t>reasons</a:t>
          </a:r>
          <a:r>
            <a:rPr lang="cs-CZ" sz="1400" kern="1200" dirty="0"/>
            <a:t> </a:t>
          </a:r>
          <a:r>
            <a:rPr lang="cs-CZ" sz="1400" kern="1200" dirty="0" err="1"/>
            <a:t>of</a:t>
          </a:r>
          <a:r>
            <a:rPr lang="cs-CZ" sz="1400" kern="1200" dirty="0"/>
            <a:t> </a:t>
          </a:r>
          <a:r>
            <a:rPr lang="cs-CZ" sz="1400" kern="1200" dirty="0" err="1"/>
            <a:t>judgment</a:t>
          </a:r>
          <a:r>
            <a:rPr lang="cs-CZ" sz="1400" kern="1200" dirty="0"/>
            <a:t>, and vice versa</a:t>
          </a:r>
        </a:p>
      </dsp:txBody>
      <dsp:txXfrm rot="-5400000">
        <a:off x="3785615" y="178563"/>
        <a:ext cx="6679844" cy="926846"/>
      </dsp:txXfrm>
    </dsp:sp>
    <dsp:sp modelId="{38D6A8E8-150C-45B0-BB7B-A6661F748233}">
      <dsp:nvSpPr>
        <dsp:cNvPr id="0" name=""/>
        <dsp:cNvSpPr/>
      </dsp:nvSpPr>
      <dsp:spPr>
        <a:xfrm>
          <a:off x="0" y="32"/>
          <a:ext cx="3785616" cy="12839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cs-CZ" sz="4200" kern="1200" dirty="0"/>
            <a:t>Civil </a:t>
          </a:r>
          <a:r>
            <a:rPr lang="cs-CZ" sz="4200" kern="1200" dirty="0" err="1"/>
            <a:t>courts</a:t>
          </a:r>
          <a:endParaRPr lang="cs-CZ" sz="4200" kern="1200" dirty="0"/>
        </a:p>
      </dsp:txBody>
      <dsp:txXfrm>
        <a:off x="62675" y="62707"/>
        <a:ext cx="3660266" cy="1158557"/>
      </dsp:txXfrm>
    </dsp:sp>
    <dsp:sp modelId="{B401BE8F-A18F-4C8D-8A53-65508804DDD7}">
      <dsp:nvSpPr>
        <dsp:cNvPr id="0" name=""/>
        <dsp:cNvSpPr/>
      </dsp:nvSpPr>
      <dsp:spPr>
        <a:xfrm rot="5400000">
          <a:off x="6637044" y="-1374902"/>
          <a:ext cx="102712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cs-CZ" sz="1400" kern="1200" dirty="0"/>
        </a:p>
        <a:p>
          <a:pPr marL="114300" lvl="1" indent="-114300" algn="l" defTabSz="622300">
            <a:lnSpc>
              <a:spcPct val="90000"/>
            </a:lnSpc>
            <a:spcBef>
              <a:spcPct val="0"/>
            </a:spcBef>
            <a:spcAft>
              <a:spcPct val="15000"/>
            </a:spcAft>
            <a:buChar char="••"/>
          </a:pPr>
          <a:r>
            <a:rPr lang="cs-CZ" sz="1400" kern="1200" dirty="0" err="1"/>
            <a:t>Law</a:t>
          </a:r>
          <a:r>
            <a:rPr lang="cs-CZ" sz="1400" kern="1200" dirty="0"/>
            <a:t> n°40/2009 </a:t>
          </a:r>
          <a:r>
            <a:rPr lang="cs-CZ" sz="1400" kern="1200" dirty="0" err="1"/>
            <a:t>Coll</a:t>
          </a:r>
          <a:r>
            <a:rPr lang="cs-CZ" sz="1400" kern="1200" dirty="0"/>
            <a:t>., </a:t>
          </a:r>
          <a:r>
            <a:rPr lang="cs-CZ" sz="1400" kern="1200" dirty="0" err="1"/>
            <a:t>Criminal</a:t>
          </a:r>
          <a:r>
            <a:rPr lang="cs-CZ" sz="1400" kern="1200" dirty="0"/>
            <a:t> </a:t>
          </a:r>
          <a:r>
            <a:rPr lang="cs-CZ" sz="1400" kern="1200" dirty="0" err="1"/>
            <a:t>Code</a:t>
          </a:r>
          <a:r>
            <a:rPr lang="cs-CZ" sz="1400" kern="1200" dirty="0"/>
            <a:t> (e. g. Art. 256 </a:t>
          </a:r>
          <a:r>
            <a:rPr lang="cs-CZ" sz="1400" kern="1200" dirty="0" err="1"/>
            <a:t>Ensuring</a:t>
          </a:r>
          <a:r>
            <a:rPr lang="cs-CZ" sz="1400" kern="1200" dirty="0"/>
            <a:t> </a:t>
          </a:r>
          <a:r>
            <a:rPr lang="en-US" sz="1400" b="0" i="0" kern="1200" dirty="0"/>
            <a:t>an advantage when awarding a public contract, during a public tender and a public auction</a:t>
          </a:r>
          <a:r>
            <a:rPr lang="cs-CZ" sz="1400" b="0" i="0" kern="1200" dirty="0"/>
            <a:t> and </a:t>
          </a:r>
          <a:r>
            <a:rPr lang="cs-CZ" sz="1400" b="0" i="0" kern="1200" dirty="0" err="1"/>
            <a:t>others</a:t>
          </a:r>
          <a:r>
            <a:rPr lang="cs-CZ" sz="1400" b="0" i="0" kern="1200" dirty="0"/>
            <a:t>)</a:t>
          </a:r>
          <a:endParaRPr lang="cs-CZ" sz="1400" b="0" kern="1200" dirty="0"/>
        </a:p>
      </dsp:txBody>
      <dsp:txXfrm rot="-5400000">
        <a:off x="3785615" y="1526667"/>
        <a:ext cx="6679844" cy="926846"/>
      </dsp:txXfrm>
    </dsp:sp>
    <dsp:sp modelId="{59C35636-5486-4996-BB57-ED0A19B68809}">
      <dsp:nvSpPr>
        <dsp:cNvPr id="0" name=""/>
        <dsp:cNvSpPr/>
      </dsp:nvSpPr>
      <dsp:spPr>
        <a:xfrm>
          <a:off x="0" y="1348135"/>
          <a:ext cx="3785616" cy="12839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cs-CZ" sz="4200" kern="1200" dirty="0" err="1"/>
            <a:t>Criminal</a:t>
          </a:r>
          <a:r>
            <a:rPr lang="cs-CZ" sz="4200" kern="1200" dirty="0"/>
            <a:t> </a:t>
          </a:r>
          <a:r>
            <a:rPr lang="cs-CZ" sz="4200" kern="1200" dirty="0" err="1"/>
            <a:t>courts</a:t>
          </a:r>
          <a:endParaRPr lang="cs-CZ" sz="4200" kern="1200" dirty="0"/>
        </a:p>
      </dsp:txBody>
      <dsp:txXfrm>
        <a:off x="62675" y="1410810"/>
        <a:ext cx="3660266" cy="1158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04D06-540A-4950-AA67-C976D8EF7920}">
      <dsp:nvSpPr>
        <dsp:cNvPr id="0" name=""/>
        <dsp:cNvSpPr/>
      </dsp:nvSpPr>
      <dsp:spPr>
        <a:xfrm>
          <a:off x="465959" y="0"/>
          <a:ext cx="3091011" cy="1545505"/>
        </a:xfrm>
        <a:prstGeom prst="roundRect">
          <a:avLst>
            <a:gd name="adj" fmla="val 1000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cs-CZ" sz="2600" b="1" kern="1200" dirty="0" err="1"/>
            <a:t>After</a:t>
          </a:r>
          <a:r>
            <a:rPr lang="cs-CZ" sz="2600" kern="1200" dirty="0"/>
            <a:t> </a:t>
          </a:r>
          <a:br>
            <a:rPr lang="cs-CZ" sz="2600" kern="1200" dirty="0"/>
          </a:br>
          <a:r>
            <a:rPr lang="cs-CZ" sz="1800" kern="1200" dirty="0" err="1"/>
            <a:t>conclusion</a:t>
          </a:r>
          <a:r>
            <a:rPr lang="cs-CZ" sz="1800" kern="1200" dirty="0"/>
            <a:t> </a:t>
          </a:r>
          <a:r>
            <a:rPr lang="cs-CZ" sz="1800" kern="1200" dirty="0" err="1"/>
            <a:t>of</a:t>
          </a:r>
          <a:r>
            <a:rPr lang="cs-CZ" sz="1800" kern="1200" dirty="0"/>
            <a:t> </a:t>
          </a:r>
          <a:r>
            <a:rPr lang="cs-CZ" sz="1800" kern="1200" dirty="0" err="1"/>
            <a:t>contract</a:t>
          </a:r>
          <a:r>
            <a:rPr lang="cs-CZ" sz="1800" kern="1200" dirty="0"/>
            <a:t>:</a:t>
          </a:r>
          <a:endParaRPr lang="cs-CZ" sz="2600" kern="1200" dirty="0"/>
        </a:p>
      </dsp:txBody>
      <dsp:txXfrm>
        <a:off x="511225" y="45266"/>
        <a:ext cx="3000479" cy="1454973"/>
      </dsp:txXfrm>
    </dsp:sp>
    <dsp:sp modelId="{56EF67FA-F778-4DD3-A6C2-A6F8F28EE8E6}">
      <dsp:nvSpPr>
        <dsp:cNvPr id="0" name=""/>
        <dsp:cNvSpPr/>
      </dsp:nvSpPr>
      <dsp:spPr>
        <a:xfrm>
          <a:off x="775060" y="1545505"/>
          <a:ext cx="801468" cy="980204"/>
        </a:xfrm>
        <a:custGeom>
          <a:avLst/>
          <a:gdLst/>
          <a:ahLst/>
          <a:cxnLst/>
          <a:rect l="0" t="0" r="0" b="0"/>
          <a:pathLst>
            <a:path>
              <a:moveTo>
                <a:pt x="0" y="0"/>
              </a:moveTo>
              <a:lnTo>
                <a:pt x="0" y="980204"/>
              </a:lnTo>
              <a:lnTo>
                <a:pt x="801468" y="9802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0211046-764D-498F-BC1C-BF66D0B72563}">
      <dsp:nvSpPr>
        <dsp:cNvPr id="0" name=""/>
        <dsp:cNvSpPr/>
      </dsp:nvSpPr>
      <dsp:spPr>
        <a:xfrm>
          <a:off x="1576529" y="1995277"/>
          <a:ext cx="2764402" cy="106086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cs-CZ" sz="2000" kern="1200" dirty="0" err="1"/>
            <a:t>petition</a:t>
          </a:r>
          <a:r>
            <a:rPr lang="cs-CZ" sz="2000" kern="1200" dirty="0"/>
            <a:t> to </a:t>
          </a:r>
          <a:r>
            <a:rPr lang="cs-CZ" sz="2000" kern="1200" dirty="0" err="1"/>
            <a:t>impose</a:t>
          </a:r>
          <a:r>
            <a:rPr lang="cs-CZ" sz="2000" kern="1200" dirty="0"/>
            <a:t> a </a:t>
          </a:r>
          <a:r>
            <a:rPr lang="cs-CZ" sz="2000" b="1" u="sng" kern="1200" dirty="0" err="1"/>
            <a:t>ban</a:t>
          </a:r>
          <a:r>
            <a:rPr lang="cs-CZ" sz="2000" b="1" u="sng" kern="1200" dirty="0"/>
            <a:t> </a:t>
          </a:r>
          <a:r>
            <a:rPr lang="cs-CZ" sz="2000" b="1" u="sng" kern="1200" dirty="0" err="1"/>
            <a:t>of</a:t>
          </a:r>
          <a:r>
            <a:rPr lang="cs-CZ" sz="2000" b="1" u="sng" kern="1200" dirty="0"/>
            <a:t> performance </a:t>
          </a:r>
          <a:r>
            <a:rPr lang="cs-CZ" sz="2000" kern="1200" dirty="0" err="1"/>
            <a:t>of</a:t>
          </a:r>
          <a:r>
            <a:rPr lang="cs-CZ" sz="2000" kern="1200" dirty="0"/>
            <a:t> PC </a:t>
          </a:r>
        </a:p>
      </dsp:txBody>
      <dsp:txXfrm>
        <a:off x="1607601" y="2026349"/>
        <a:ext cx="2702258" cy="998721"/>
      </dsp:txXfrm>
    </dsp:sp>
    <dsp:sp modelId="{CB6C04AE-6F70-4CA7-ACE7-2E9C25FE5048}">
      <dsp:nvSpPr>
        <dsp:cNvPr id="0" name=""/>
        <dsp:cNvSpPr/>
      </dsp:nvSpPr>
      <dsp:spPr>
        <a:xfrm>
          <a:off x="775060" y="1545505"/>
          <a:ext cx="772660" cy="2211772"/>
        </a:xfrm>
        <a:custGeom>
          <a:avLst/>
          <a:gdLst/>
          <a:ahLst/>
          <a:cxnLst/>
          <a:rect l="0" t="0" r="0" b="0"/>
          <a:pathLst>
            <a:path>
              <a:moveTo>
                <a:pt x="0" y="0"/>
              </a:moveTo>
              <a:lnTo>
                <a:pt x="0" y="2211772"/>
              </a:lnTo>
              <a:lnTo>
                <a:pt x="772660" y="221177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01FCEF-0A20-473B-8EFD-EC9B745C19B8}">
      <dsp:nvSpPr>
        <dsp:cNvPr id="0" name=""/>
        <dsp:cNvSpPr/>
      </dsp:nvSpPr>
      <dsp:spPr>
        <a:xfrm>
          <a:off x="1547720" y="3273627"/>
          <a:ext cx="2554461" cy="9673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cs-CZ" sz="2000" kern="1200" dirty="0" err="1"/>
            <a:t>administrative</a:t>
          </a:r>
          <a:r>
            <a:rPr lang="cs-CZ" sz="2000" kern="1200" dirty="0"/>
            <a:t> </a:t>
          </a:r>
          <a:r>
            <a:rPr lang="cs-CZ" sz="2000" b="1" u="sng" kern="1200" dirty="0" err="1"/>
            <a:t>delict</a:t>
          </a:r>
          <a:endParaRPr lang="cs-CZ" sz="2000" b="1" u="sng" kern="1200" dirty="0"/>
        </a:p>
      </dsp:txBody>
      <dsp:txXfrm>
        <a:off x="1576051" y="3301958"/>
        <a:ext cx="2497799" cy="910639"/>
      </dsp:txXfrm>
    </dsp:sp>
    <dsp:sp modelId="{3B793E3C-5EAD-469A-AA87-7447112C8CAE}">
      <dsp:nvSpPr>
        <dsp:cNvPr id="0" name=""/>
        <dsp:cNvSpPr/>
      </dsp:nvSpPr>
      <dsp:spPr>
        <a:xfrm>
          <a:off x="5644176" y="2456"/>
          <a:ext cx="3091011" cy="1545505"/>
        </a:xfrm>
        <a:prstGeom prst="roundRect">
          <a:avLst>
            <a:gd name="adj" fmla="val 10000"/>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cs-CZ" sz="2600" b="1" kern="1200" dirty="0" err="1"/>
            <a:t>Before</a:t>
          </a:r>
          <a:r>
            <a:rPr lang="cs-CZ" sz="2600" kern="1200" dirty="0"/>
            <a:t> </a:t>
          </a:r>
          <a:br>
            <a:rPr lang="cs-CZ" sz="2600" kern="1200" dirty="0"/>
          </a:br>
          <a:r>
            <a:rPr lang="cs-CZ" sz="1800" kern="1200" dirty="0" err="1"/>
            <a:t>conclusion</a:t>
          </a:r>
          <a:r>
            <a:rPr lang="cs-CZ" sz="1800" kern="1200" dirty="0"/>
            <a:t> </a:t>
          </a:r>
          <a:r>
            <a:rPr lang="cs-CZ" sz="1800" kern="1200" dirty="0" err="1"/>
            <a:t>of</a:t>
          </a:r>
          <a:r>
            <a:rPr lang="cs-CZ" sz="1800" kern="1200" dirty="0"/>
            <a:t> </a:t>
          </a:r>
          <a:r>
            <a:rPr lang="cs-CZ" sz="1800" kern="1200" dirty="0" err="1"/>
            <a:t>contract</a:t>
          </a:r>
          <a:endParaRPr lang="cs-CZ" sz="2600" kern="1200" dirty="0"/>
        </a:p>
      </dsp:txBody>
      <dsp:txXfrm>
        <a:off x="5689442" y="47722"/>
        <a:ext cx="3000479" cy="1454973"/>
      </dsp:txXfrm>
    </dsp:sp>
    <dsp:sp modelId="{3442D681-020C-4340-8710-C094A9D4B0B7}">
      <dsp:nvSpPr>
        <dsp:cNvPr id="0" name=""/>
        <dsp:cNvSpPr/>
      </dsp:nvSpPr>
      <dsp:spPr>
        <a:xfrm>
          <a:off x="5953277" y="1547961"/>
          <a:ext cx="309101" cy="1159129"/>
        </a:xfrm>
        <a:custGeom>
          <a:avLst/>
          <a:gdLst/>
          <a:ahLst/>
          <a:cxnLst/>
          <a:rect l="0" t="0" r="0" b="0"/>
          <a:pathLst>
            <a:path>
              <a:moveTo>
                <a:pt x="0" y="0"/>
              </a:moveTo>
              <a:lnTo>
                <a:pt x="0" y="1159129"/>
              </a:lnTo>
              <a:lnTo>
                <a:pt x="309101" y="115912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278D6E-DE65-433D-8500-A9E5FCD7ECE1}">
      <dsp:nvSpPr>
        <dsp:cNvPr id="0" name=""/>
        <dsp:cNvSpPr/>
      </dsp:nvSpPr>
      <dsp:spPr>
        <a:xfrm>
          <a:off x="6262378" y="1934338"/>
          <a:ext cx="2472809" cy="15455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cs-CZ" sz="2000" kern="1200" dirty="0" err="1"/>
            <a:t>petition</a:t>
          </a:r>
          <a:r>
            <a:rPr lang="cs-CZ" sz="2000" kern="1200" dirty="0"/>
            <a:t> </a:t>
          </a:r>
          <a:r>
            <a:rPr lang="cs-CZ" sz="2000" b="1" u="sng" kern="1200" dirty="0" err="1"/>
            <a:t>against</a:t>
          </a:r>
          <a:r>
            <a:rPr lang="cs-CZ" sz="2000" b="1" u="sng" kern="1200" dirty="0"/>
            <a:t> </a:t>
          </a:r>
          <a:r>
            <a:rPr lang="en-US" sz="2000" b="1" u="sng" kern="1200" dirty="0"/>
            <a:t>the practices </a:t>
          </a:r>
          <a:r>
            <a:rPr lang="en-US" sz="2000" kern="1200" dirty="0"/>
            <a:t>of </a:t>
          </a:r>
          <a:r>
            <a:rPr lang="cs-CZ" sz="2000" kern="1200" dirty="0"/>
            <a:t>CA</a:t>
          </a:r>
          <a:r>
            <a:rPr lang="en-US" sz="2000" kern="1200" dirty="0"/>
            <a:t> aimed at </a:t>
          </a:r>
          <a:r>
            <a:rPr lang="en-US" sz="2000" b="1" u="sng" kern="1200" dirty="0"/>
            <a:t>awarding a </a:t>
          </a:r>
          <a:r>
            <a:rPr lang="cs-CZ" sz="2000" b="1" u="sng" kern="1200" dirty="0"/>
            <a:t>PC</a:t>
          </a:r>
          <a:r>
            <a:rPr lang="en-US" sz="2000" b="1" u="sng" kern="1200" dirty="0"/>
            <a:t> outside procurement procedure</a:t>
          </a:r>
          <a:endParaRPr lang="cs-CZ" sz="2000" kern="1200" dirty="0"/>
        </a:p>
      </dsp:txBody>
      <dsp:txXfrm>
        <a:off x="6307644" y="1979604"/>
        <a:ext cx="2382277" cy="1454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3D871-DDD1-4E7A-BC10-344DB8975E1E}">
      <dsp:nvSpPr>
        <dsp:cNvPr id="0" name=""/>
        <dsp:cNvSpPr/>
      </dsp:nvSpPr>
      <dsp:spPr>
        <a:xfrm>
          <a:off x="3385729" y="0"/>
          <a:ext cx="3320097" cy="3320097"/>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cs-CZ" sz="2600" kern="1200" dirty="0"/>
        </a:p>
        <a:p>
          <a:pPr lvl="0" algn="ctr" defTabSz="1155700">
            <a:lnSpc>
              <a:spcPct val="90000"/>
            </a:lnSpc>
            <a:spcBef>
              <a:spcPct val="0"/>
            </a:spcBef>
            <a:spcAft>
              <a:spcPct val="35000"/>
            </a:spcAft>
          </a:pPr>
          <a:r>
            <a:rPr lang="cs-CZ" sz="2600" kern="1200" dirty="0" err="1"/>
            <a:t>Administrative</a:t>
          </a:r>
          <a:r>
            <a:rPr lang="cs-CZ" sz="2600" kern="1200" dirty="0"/>
            <a:t> </a:t>
          </a:r>
          <a:r>
            <a:rPr lang="cs-CZ" sz="2600" kern="1200" dirty="0" err="1"/>
            <a:t>delict</a:t>
          </a:r>
          <a:endParaRPr lang="cs-CZ" sz="2600" kern="1200" dirty="0"/>
        </a:p>
      </dsp:txBody>
      <dsp:txXfrm>
        <a:off x="3828409" y="581017"/>
        <a:ext cx="2434738" cy="1494043"/>
      </dsp:txXfrm>
    </dsp:sp>
    <dsp:sp modelId="{E97988F3-0CC7-4053-B9A8-F8CBEDF188D1}">
      <dsp:nvSpPr>
        <dsp:cNvPr id="0" name=""/>
        <dsp:cNvSpPr/>
      </dsp:nvSpPr>
      <dsp:spPr>
        <a:xfrm>
          <a:off x="6206196" y="2213398"/>
          <a:ext cx="3320097" cy="3320097"/>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cs-CZ" sz="2600" kern="1200" dirty="0" err="1"/>
            <a:t>Ban</a:t>
          </a:r>
          <a:r>
            <a:rPr lang="cs-CZ" sz="2600" kern="1200" dirty="0"/>
            <a:t> </a:t>
          </a:r>
          <a:r>
            <a:rPr lang="cs-CZ" sz="2600" kern="1200" dirty="0" err="1"/>
            <a:t>of</a:t>
          </a:r>
          <a:r>
            <a:rPr lang="cs-CZ" sz="2600" kern="1200" dirty="0"/>
            <a:t> performance</a:t>
          </a:r>
        </a:p>
      </dsp:txBody>
      <dsp:txXfrm>
        <a:off x="7221593" y="3071090"/>
        <a:ext cx="1992058" cy="1826053"/>
      </dsp:txXfrm>
    </dsp:sp>
    <dsp:sp modelId="{9FB802B6-19A4-4378-ADEA-1E88543FC108}">
      <dsp:nvSpPr>
        <dsp:cNvPr id="0" name=""/>
        <dsp:cNvSpPr/>
      </dsp:nvSpPr>
      <dsp:spPr>
        <a:xfrm>
          <a:off x="515560" y="2154986"/>
          <a:ext cx="3320097" cy="3320097"/>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cs-CZ" sz="2600" kern="1200"/>
            <a:t>Ban of practices aimed at awarding a PC outside PP</a:t>
          </a:r>
        </a:p>
      </dsp:txBody>
      <dsp:txXfrm>
        <a:off x="828203" y="3012678"/>
        <a:ext cx="1992058" cy="18260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88FD6-F03C-446D-AEB4-39A88EEC0060}" type="datetimeFigureOut">
              <a:rPr lang="cs-CZ" smtClean="0"/>
              <a:t>20.04.2024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C1908-348B-4224-B9C8-F587FCD9FCBA}" type="slidenum">
              <a:rPr lang="cs-CZ" smtClean="0"/>
              <a:t>‹#›</a:t>
            </a:fld>
            <a:endParaRPr lang="cs-CZ"/>
          </a:p>
        </p:txBody>
      </p:sp>
    </p:spTree>
    <p:extLst>
      <p:ext uri="{BB962C8B-B14F-4D97-AF65-F5344CB8AC3E}">
        <p14:creationId xmlns:p14="http://schemas.microsoft.com/office/powerpoint/2010/main" val="306100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Often</a:t>
            </a:r>
            <a:r>
              <a:rPr lang="cs-CZ" dirty="0"/>
              <a:t> </a:t>
            </a:r>
            <a:r>
              <a:rPr lang="cs-CZ" dirty="0" err="1"/>
              <a:t>they</a:t>
            </a:r>
            <a:r>
              <a:rPr lang="cs-CZ" dirty="0"/>
              <a:t> </a:t>
            </a:r>
            <a:r>
              <a:rPr lang="cs-CZ" dirty="0" err="1"/>
              <a:t>fall</a:t>
            </a:r>
            <a:r>
              <a:rPr lang="cs-CZ" dirty="0"/>
              <a:t> </a:t>
            </a:r>
            <a:r>
              <a:rPr lang="cs-CZ" dirty="0" err="1"/>
              <a:t>within</a:t>
            </a:r>
            <a:r>
              <a:rPr lang="cs-CZ" dirty="0"/>
              <a:t> </a:t>
            </a:r>
            <a:r>
              <a:rPr lang="cs-CZ" dirty="0" err="1"/>
              <a:t>the</a:t>
            </a:r>
            <a:r>
              <a:rPr lang="cs-CZ" dirty="0"/>
              <a:t> </a:t>
            </a:r>
            <a:r>
              <a:rPr lang="cs-CZ" dirty="0" err="1"/>
              <a:t>scope</a:t>
            </a:r>
            <a:r>
              <a:rPr lang="cs-CZ" dirty="0"/>
              <a:t> </a:t>
            </a:r>
            <a:r>
              <a:rPr lang="cs-CZ" dirty="0" err="1"/>
              <a:t>of</a:t>
            </a:r>
            <a:r>
              <a:rPr lang="cs-CZ" dirty="0"/>
              <a:t> art. 72(4)a </a:t>
            </a:r>
            <a:r>
              <a:rPr lang="cs-CZ" dirty="0" err="1"/>
              <a:t>of</a:t>
            </a:r>
            <a:r>
              <a:rPr lang="cs-CZ" dirty="0"/>
              <a:t> </a:t>
            </a:r>
            <a:r>
              <a:rPr lang="cs-CZ" dirty="0" err="1"/>
              <a:t>Directive</a:t>
            </a:r>
            <a:r>
              <a:rPr lang="cs-CZ" dirty="0"/>
              <a:t>.</a:t>
            </a:r>
          </a:p>
        </p:txBody>
      </p:sp>
      <p:sp>
        <p:nvSpPr>
          <p:cNvPr id="4" name="Zástupný symbol pro číslo snímku 3"/>
          <p:cNvSpPr>
            <a:spLocks noGrp="1"/>
          </p:cNvSpPr>
          <p:nvPr>
            <p:ph type="sldNum" sz="quarter" idx="5"/>
          </p:nvPr>
        </p:nvSpPr>
        <p:spPr/>
        <p:txBody>
          <a:bodyPr/>
          <a:lstStyle/>
          <a:p>
            <a:fld id="{38CC1908-348B-4224-B9C8-F587FCD9FCBA}" type="slidenum">
              <a:rPr lang="cs-CZ" smtClean="0"/>
              <a:t>14</a:t>
            </a:fld>
            <a:endParaRPr lang="cs-CZ"/>
          </a:p>
        </p:txBody>
      </p:sp>
    </p:spTree>
    <p:extLst>
      <p:ext uri="{BB962C8B-B14F-4D97-AF65-F5344CB8AC3E}">
        <p14:creationId xmlns:p14="http://schemas.microsoft.com/office/powerpoint/2010/main" val="43040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Often</a:t>
            </a:r>
            <a:r>
              <a:rPr lang="cs-CZ" dirty="0"/>
              <a:t> </a:t>
            </a:r>
            <a:r>
              <a:rPr lang="cs-CZ" dirty="0" err="1"/>
              <a:t>they</a:t>
            </a:r>
            <a:r>
              <a:rPr lang="cs-CZ" dirty="0"/>
              <a:t> </a:t>
            </a:r>
            <a:r>
              <a:rPr lang="cs-CZ" dirty="0" err="1"/>
              <a:t>fall</a:t>
            </a:r>
            <a:r>
              <a:rPr lang="cs-CZ" dirty="0"/>
              <a:t> </a:t>
            </a:r>
            <a:r>
              <a:rPr lang="cs-CZ" dirty="0" err="1"/>
              <a:t>within</a:t>
            </a:r>
            <a:r>
              <a:rPr lang="cs-CZ" dirty="0"/>
              <a:t> </a:t>
            </a:r>
            <a:r>
              <a:rPr lang="cs-CZ" dirty="0" err="1"/>
              <a:t>the</a:t>
            </a:r>
            <a:r>
              <a:rPr lang="cs-CZ" dirty="0"/>
              <a:t> </a:t>
            </a:r>
            <a:r>
              <a:rPr lang="cs-CZ" dirty="0" err="1"/>
              <a:t>scope</a:t>
            </a:r>
            <a:r>
              <a:rPr lang="cs-CZ" dirty="0"/>
              <a:t> </a:t>
            </a:r>
            <a:r>
              <a:rPr lang="cs-CZ" dirty="0" err="1"/>
              <a:t>of</a:t>
            </a:r>
            <a:r>
              <a:rPr lang="cs-CZ" dirty="0"/>
              <a:t> art. 72(4)b </a:t>
            </a:r>
            <a:r>
              <a:rPr lang="cs-CZ" dirty="0" err="1"/>
              <a:t>of</a:t>
            </a:r>
            <a:r>
              <a:rPr lang="cs-CZ" dirty="0"/>
              <a:t> </a:t>
            </a:r>
            <a:r>
              <a:rPr lang="cs-CZ" dirty="0" err="1"/>
              <a:t>Directive</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38CC1908-348B-4224-B9C8-F587FCD9FCBA}" type="slidenum">
              <a:rPr lang="cs-CZ" smtClean="0"/>
              <a:t>15</a:t>
            </a:fld>
            <a:endParaRPr lang="cs-CZ"/>
          </a:p>
        </p:txBody>
      </p:sp>
    </p:spTree>
    <p:extLst>
      <p:ext uri="{BB962C8B-B14F-4D97-AF65-F5344CB8AC3E}">
        <p14:creationId xmlns:p14="http://schemas.microsoft.com/office/powerpoint/2010/main" val="960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7FF3-4969-40F4-8363-538D52C25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5DDF36-AD62-4A87-B0A2-D4B080017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673B7-C1C3-49D8-A4D3-4EE21F7ADD27}"/>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5" name="Footer Placeholder 4">
            <a:extLst>
              <a:ext uri="{FF2B5EF4-FFF2-40B4-BE49-F238E27FC236}">
                <a16:creationId xmlns:a16="http://schemas.microsoft.com/office/drawing/2014/main" id="{301A88D0-652F-4C44-B577-16950E641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CB6E2-DDAF-4383-A486-EDE174086105}"/>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12833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D41A-DD6C-4587-A44B-CB1F6D4C67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E4D99E-D8AF-4F34-844A-46469E98A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C7F878-009D-46F5-B307-B796E7F2AADA}"/>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5" name="Footer Placeholder 4">
            <a:extLst>
              <a:ext uri="{FF2B5EF4-FFF2-40B4-BE49-F238E27FC236}">
                <a16:creationId xmlns:a16="http://schemas.microsoft.com/office/drawing/2014/main" id="{381C63F0-82DA-4E41-9540-8BB1ABAA3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660E5-7418-4BEA-9518-0B8B52BF9CCD}"/>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191385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BEB3A-4656-429A-AB72-5109A033FF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583091-D937-4C1C-A4E3-89DFBDB64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D263E-C9D4-4B49-A528-273927446DEA}"/>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5" name="Footer Placeholder 4">
            <a:extLst>
              <a:ext uri="{FF2B5EF4-FFF2-40B4-BE49-F238E27FC236}">
                <a16:creationId xmlns:a16="http://schemas.microsoft.com/office/drawing/2014/main" id="{0219698F-271F-44CF-BC0F-9B289377F9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05A8D0-EA67-480E-9CF6-7D21BE73FF75}"/>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417067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3BF5-766A-421A-995E-38BE6FDB3E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3A8266-BBA7-4C4B-A4D6-D4C917CE76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4DFC35-F8B9-481F-B924-C9961345FB43}"/>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5" name="Footer Placeholder 4">
            <a:extLst>
              <a:ext uri="{FF2B5EF4-FFF2-40B4-BE49-F238E27FC236}">
                <a16:creationId xmlns:a16="http://schemas.microsoft.com/office/drawing/2014/main" id="{88AE4529-B7C4-4CB5-AEBD-0AC546A74D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BE009-86A8-4B36-B80A-D0A9339E0AE0}"/>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215637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19A9-93E6-439B-A0E1-187DFD2C11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522214-18A6-4259-A59F-D26F3F290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39541F-C90C-485E-987A-D5F0254DC3A2}"/>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5" name="Footer Placeholder 4">
            <a:extLst>
              <a:ext uri="{FF2B5EF4-FFF2-40B4-BE49-F238E27FC236}">
                <a16:creationId xmlns:a16="http://schemas.microsoft.com/office/drawing/2014/main" id="{FA9C28A2-4AB9-4F6B-B51A-002E6CA68F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B7973-19D8-41C2-9AA1-6984394600A0}"/>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176364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38AE-460C-4813-8827-059D8814CC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0A1721-948B-4D9B-8012-DB19119385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DFF6EC-0CC4-414C-BF87-3415FE885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BEE2C8-C825-4BDF-84C2-2A2DE20CC2EA}"/>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6" name="Footer Placeholder 5">
            <a:extLst>
              <a:ext uri="{FF2B5EF4-FFF2-40B4-BE49-F238E27FC236}">
                <a16:creationId xmlns:a16="http://schemas.microsoft.com/office/drawing/2014/main" id="{68C3630E-6D66-4C02-9118-B2E4177D2D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B8E563-8F27-47BD-A225-B94B6D15A4CC}"/>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72267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21D2-3CA0-417C-B50C-75A5C54DF9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49FA80-57CF-4EAC-BDB3-966BFF5A2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A8336-F9CF-4A2D-A304-0A60D631B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99D455-F0F4-49A7-82AD-9A8D7CA51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B7817-250A-47EB-A0A9-3AAA6FA951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FC3105-DF51-4B45-B236-131917C650E2}"/>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8" name="Footer Placeholder 7">
            <a:extLst>
              <a:ext uri="{FF2B5EF4-FFF2-40B4-BE49-F238E27FC236}">
                <a16:creationId xmlns:a16="http://schemas.microsoft.com/office/drawing/2014/main" id="{F2F1D800-F303-45F7-891D-62754D5DD9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9DA14D-E805-48E0-9AF5-351B597035FC}"/>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96490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7E5A-6504-48D3-85FA-6D38C36705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3F7C6E-5D2A-42F0-A4E9-55A38C69DDAA}"/>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4" name="Footer Placeholder 3">
            <a:extLst>
              <a:ext uri="{FF2B5EF4-FFF2-40B4-BE49-F238E27FC236}">
                <a16:creationId xmlns:a16="http://schemas.microsoft.com/office/drawing/2014/main" id="{C8DAC2CE-54DE-4FCC-893E-F9AE1DB35D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B20050-B9DA-4C29-8F00-34B97B315DF3}"/>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246200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671CA-AF13-450A-A18E-AB920D2A784A}"/>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3" name="Footer Placeholder 2">
            <a:extLst>
              <a:ext uri="{FF2B5EF4-FFF2-40B4-BE49-F238E27FC236}">
                <a16:creationId xmlns:a16="http://schemas.microsoft.com/office/drawing/2014/main" id="{8D36CB8B-58E5-43C3-A2C2-BBD231C4CD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552C9E-795E-4606-B436-46EC11F0FF8B}"/>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214217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B7C2-ECA0-4DE2-A0FF-03ED39941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8E2635-EAB8-4083-B6A4-A8226B9D1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B51C1D-7DE8-4BA3-9B75-508ED946F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4151D-B764-4435-BCCC-E830406FA9D2}"/>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6" name="Footer Placeholder 5">
            <a:extLst>
              <a:ext uri="{FF2B5EF4-FFF2-40B4-BE49-F238E27FC236}">
                <a16:creationId xmlns:a16="http://schemas.microsoft.com/office/drawing/2014/main" id="{BB5DC93C-966D-442D-B5D6-1923CEEA4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4564D-7685-48B2-ACF2-CC7FA0C32A47}"/>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337448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EBD8-0A8E-4C61-BEE9-AF9108B97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CDE0B3-1788-40FB-A203-F70FA4BB4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E8C1C9-2B95-48C1-A182-5FBC6EF8D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3A598-596D-4030-8794-FB0FBED418F8}"/>
              </a:ext>
            </a:extLst>
          </p:cNvPr>
          <p:cNvSpPr>
            <a:spLocks noGrp="1"/>
          </p:cNvSpPr>
          <p:nvPr>
            <p:ph type="dt" sz="half" idx="10"/>
          </p:nvPr>
        </p:nvSpPr>
        <p:spPr/>
        <p:txBody>
          <a:bodyPr/>
          <a:lstStyle/>
          <a:p>
            <a:fld id="{B65F4D68-3F6D-46D0-9E0D-64EBDEDDC25B}" type="datetimeFigureOut">
              <a:rPr lang="en-GB" smtClean="0"/>
              <a:t>20/04/2024</a:t>
            </a:fld>
            <a:endParaRPr lang="en-GB"/>
          </a:p>
        </p:txBody>
      </p:sp>
      <p:sp>
        <p:nvSpPr>
          <p:cNvPr id="6" name="Footer Placeholder 5">
            <a:extLst>
              <a:ext uri="{FF2B5EF4-FFF2-40B4-BE49-F238E27FC236}">
                <a16:creationId xmlns:a16="http://schemas.microsoft.com/office/drawing/2014/main" id="{B5672F71-5F6F-45D9-8EAE-8CB934343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82BA64-9C39-48E8-8158-35C18795F7C5}"/>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395262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31ED0-0FE6-43A5-BC08-504794096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2ACD80-CD95-4031-A8FA-F05D32616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86A984-8103-439C-9A12-C1B75BCCE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F4D68-3F6D-46D0-9E0D-64EBDEDDC25B}" type="datetimeFigureOut">
              <a:rPr lang="en-GB" smtClean="0"/>
              <a:t>20/04/2024</a:t>
            </a:fld>
            <a:endParaRPr lang="en-GB"/>
          </a:p>
        </p:txBody>
      </p:sp>
      <p:sp>
        <p:nvSpPr>
          <p:cNvPr id="5" name="Footer Placeholder 4">
            <a:extLst>
              <a:ext uri="{FF2B5EF4-FFF2-40B4-BE49-F238E27FC236}">
                <a16:creationId xmlns:a16="http://schemas.microsoft.com/office/drawing/2014/main" id="{FA08CD9F-9BCE-4B57-8BA0-660977D0F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93F0DF-A6C0-4785-B03E-A77B61EF3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0D0-1997-455F-8BA4-6E3965E33ACE}" type="slidenum">
              <a:rPr lang="en-GB" smtClean="0"/>
              <a:t>‹#›</a:t>
            </a:fld>
            <a:endParaRPr lang="en-GB"/>
          </a:p>
        </p:txBody>
      </p:sp>
    </p:spTree>
    <p:extLst>
      <p:ext uri="{BB962C8B-B14F-4D97-AF65-F5344CB8AC3E}">
        <p14:creationId xmlns:p14="http://schemas.microsoft.com/office/powerpoint/2010/main" val="391259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4898-9004-43E4-A5C8-D324410F0BA3}"/>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68CEEDD7-4E68-40A0-85B9-B26DFD3DF0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04" y="-1"/>
            <a:ext cx="12194440" cy="6858001"/>
          </a:xfrm>
        </p:spPr>
      </p:pic>
    </p:spTree>
    <p:extLst>
      <p:ext uri="{BB962C8B-B14F-4D97-AF65-F5344CB8AC3E}">
        <p14:creationId xmlns:p14="http://schemas.microsoft.com/office/powerpoint/2010/main" val="274812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4159B7-4B41-4483-A4FB-9EB3CC2C98F8}"/>
              </a:ext>
            </a:extLst>
          </p:cNvPr>
          <p:cNvSpPr>
            <a:spLocks noGrp="1"/>
          </p:cNvSpPr>
          <p:nvPr>
            <p:ph type="title"/>
          </p:nvPr>
        </p:nvSpPr>
        <p:spPr/>
        <p:txBody>
          <a:bodyPr/>
          <a:lstStyle/>
          <a:p>
            <a:r>
              <a:rPr lang="cs-CZ" dirty="0" err="1"/>
              <a:t>Review</a:t>
            </a:r>
            <a:r>
              <a:rPr lang="cs-CZ" dirty="0"/>
              <a:t> </a:t>
            </a:r>
            <a:r>
              <a:rPr lang="cs-CZ" dirty="0" err="1"/>
              <a:t>proceedings</a:t>
            </a:r>
            <a:r>
              <a:rPr lang="cs-CZ" dirty="0"/>
              <a:t> </a:t>
            </a:r>
            <a:r>
              <a:rPr lang="cs-CZ" dirty="0" err="1"/>
              <a:t>at</a:t>
            </a:r>
            <a:r>
              <a:rPr lang="cs-CZ" dirty="0"/>
              <a:t> OPC</a:t>
            </a:r>
            <a:br>
              <a:rPr lang="cs-CZ" dirty="0"/>
            </a:br>
            <a:r>
              <a:rPr lang="cs-CZ" sz="2800" b="1" dirty="0" err="1">
                <a:solidFill>
                  <a:srgbClr val="FF0000"/>
                </a:solidFill>
              </a:rPr>
              <a:t>after</a:t>
            </a:r>
            <a:r>
              <a:rPr lang="cs-CZ" sz="2800" b="1" dirty="0">
                <a:solidFill>
                  <a:srgbClr val="FF0000"/>
                </a:solidFill>
              </a:rPr>
              <a:t> </a:t>
            </a:r>
            <a:r>
              <a:rPr lang="cs-CZ" sz="2800" b="1" dirty="0" err="1">
                <a:solidFill>
                  <a:srgbClr val="FF0000"/>
                </a:solidFill>
              </a:rPr>
              <a:t>conclusion</a:t>
            </a:r>
            <a:r>
              <a:rPr lang="cs-CZ" sz="2800" b="1" dirty="0">
                <a:solidFill>
                  <a:srgbClr val="FF0000"/>
                </a:solidFill>
              </a:rPr>
              <a:t> </a:t>
            </a:r>
            <a:r>
              <a:rPr lang="cs-CZ" sz="2800" b="1" dirty="0" err="1">
                <a:solidFill>
                  <a:srgbClr val="FF0000"/>
                </a:solidFill>
              </a:rPr>
              <a:t>of</a:t>
            </a:r>
            <a:r>
              <a:rPr lang="cs-CZ" sz="2800" b="1" dirty="0">
                <a:solidFill>
                  <a:srgbClr val="FF0000"/>
                </a:solidFill>
              </a:rPr>
              <a:t> </a:t>
            </a:r>
            <a:r>
              <a:rPr lang="cs-CZ" sz="2800" b="1" dirty="0" err="1">
                <a:solidFill>
                  <a:srgbClr val="FF0000"/>
                </a:solidFill>
              </a:rPr>
              <a:t>contract</a:t>
            </a:r>
            <a:endParaRPr lang="cs-CZ" b="1" dirty="0">
              <a:solidFill>
                <a:srgbClr val="FF0000"/>
              </a:solidFill>
            </a:endParaRPr>
          </a:p>
        </p:txBody>
      </p:sp>
      <p:sp>
        <p:nvSpPr>
          <p:cNvPr id="3" name="Zástupný symbol pro obsah 2">
            <a:extLst>
              <a:ext uri="{FF2B5EF4-FFF2-40B4-BE49-F238E27FC236}">
                <a16:creationId xmlns:a16="http://schemas.microsoft.com/office/drawing/2014/main" id="{C9675115-BF03-486A-AC8A-F17E153D0B41}"/>
              </a:ext>
            </a:extLst>
          </p:cNvPr>
          <p:cNvSpPr>
            <a:spLocks noGrp="1"/>
          </p:cNvSpPr>
          <p:nvPr>
            <p:ph idx="1"/>
          </p:nvPr>
        </p:nvSpPr>
        <p:spPr>
          <a:xfrm>
            <a:off x="838200" y="1825625"/>
            <a:ext cx="10515600" cy="4827936"/>
          </a:xfrm>
        </p:spPr>
        <p:txBody>
          <a:bodyPr>
            <a:normAutofit/>
          </a:bodyPr>
          <a:lstStyle/>
          <a:p>
            <a:pPr marL="0" indent="0" algn="r">
              <a:buNone/>
            </a:pPr>
            <a:r>
              <a:rPr lang="cs-CZ" b="1" dirty="0" err="1">
                <a:solidFill>
                  <a:schemeClr val="accent5">
                    <a:lumMod val="75000"/>
                  </a:schemeClr>
                </a:solidFill>
              </a:rPr>
              <a:t>Ban</a:t>
            </a:r>
            <a:r>
              <a:rPr lang="cs-CZ" b="1" dirty="0">
                <a:solidFill>
                  <a:schemeClr val="accent5">
                    <a:lumMod val="75000"/>
                  </a:schemeClr>
                </a:solidFill>
              </a:rPr>
              <a:t> </a:t>
            </a:r>
            <a:r>
              <a:rPr lang="cs-CZ" b="1" dirty="0" err="1">
                <a:solidFill>
                  <a:schemeClr val="accent5">
                    <a:lumMod val="75000"/>
                  </a:schemeClr>
                </a:solidFill>
              </a:rPr>
              <a:t>of</a:t>
            </a:r>
            <a:r>
              <a:rPr lang="cs-CZ" b="1" dirty="0">
                <a:solidFill>
                  <a:schemeClr val="accent5">
                    <a:lumMod val="75000"/>
                  </a:schemeClr>
                </a:solidFill>
              </a:rPr>
              <a:t> performance</a:t>
            </a:r>
          </a:p>
          <a:p>
            <a:pPr marL="0" indent="0">
              <a:buNone/>
            </a:pPr>
            <a:endParaRPr lang="cs-CZ" dirty="0"/>
          </a:p>
          <a:p>
            <a:r>
              <a:rPr lang="cs-CZ" sz="2000" dirty="0" err="1"/>
              <a:t>Result</a:t>
            </a:r>
            <a:r>
              <a:rPr lang="cs-CZ" sz="2000" dirty="0"/>
              <a:t>: </a:t>
            </a:r>
          </a:p>
          <a:p>
            <a:pPr lvl="1"/>
            <a:r>
              <a:rPr lang="cs-CZ" sz="1600" dirty="0" err="1"/>
              <a:t>decision</a:t>
            </a:r>
            <a:r>
              <a:rPr lang="cs-CZ" sz="1600" dirty="0"/>
              <a:t> </a:t>
            </a:r>
            <a:r>
              <a:rPr lang="cs-CZ" sz="1600" u="sng" dirty="0" err="1"/>
              <a:t>prohibiting</a:t>
            </a:r>
            <a:r>
              <a:rPr lang="cs-CZ" sz="1600" u="sng" dirty="0"/>
              <a:t> performance </a:t>
            </a:r>
            <a:r>
              <a:rPr lang="cs-CZ" sz="1600" dirty="0" err="1"/>
              <a:t>of</a:t>
            </a:r>
            <a:r>
              <a:rPr lang="cs-CZ" sz="1600" dirty="0"/>
              <a:t> </a:t>
            </a:r>
            <a:r>
              <a:rPr lang="cs-CZ" sz="1600" dirty="0" err="1"/>
              <a:t>contract</a:t>
            </a:r>
            <a:r>
              <a:rPr lang="cs-CZ" sz="1600" dirty="0"/>
              <a:t> </a:t>
            </a:r>
          </a:p>
          <a:p>
            <a:pPr lvl="1"/>
            <a:r>
              <a:rPr lang="cs-CZ" sz="1600" u="sng" dirty="0" err="1"/>
              <a:t>contract</a:t>
            </a:r>
            <a:r>
              <a:rPr lang="cs-CZ" sz="1600" u="sng" dirty="0"/>
              <a:t> </a:t>
            </a:r>
            <a:r>
              <a:rPr lang="cs-CZ" sz="1600" u="sng" dirty="0" err="1"/>
              <a:t>is</a:t>
            </a:r>
            <a:r>
              <a:rPr lang="cs-CZ" sz="1600" u="sng" dirty="0"/>
              <a:t> </a:t>
            </a:r>
            <a:r>
              <a:rPr lang="cs-CZ" sz="1600" u="sng" dirty="0" err="1"/>
              <a:t>void</a:t>
            </a:r>
            <a:r>
              <a:rPr lang="cs-CZ" sz="1600" dirty="0"/>
              <a:t> </a:t>
            </a:r>
            <a:r>
              <a:rPr lang="cs-CZ" sz="1600" i="1" dirty="0"/>
              <a:t>ab initio </a:t>
            </a:r>
            <a:r>
              <a:rPr lang="cs-CZ" sz="1600" dirty="0"/>
              <a:t>(</a:t>
            </a:r>
            <a:r>
              <a:rPr lang="cs-CZ" sz="1600" i="1" dirty="0"/>
              <a:t>ex </a:t>
            </a:r>
            <a:r>
              <a:rPr lang="cs-CZ" sz="1600" i="1" dirty="0" err="1"/>
              <a:t>tunc</a:t>
            </a:r>
            <a:r>
              <a:rPr lang="cs-CZ" sz="1600" dirty="0"/>
              <a:t>)</a:t>
            </a:r>
          </a:p>
          <a:p>
            <a:endParaRPr lang="cs-CZ" sz="2000" b="1" dirty="0"/>
          </a:p>
          <a:p>
            <a:r>
              <a:rPr lang="cs-CZ" sz="2000" b="1" dirty="0" err="1"/>
              <a:t>Ban</a:t>
            </a:r>
            <a:r>
              <a:rPr lang="cs-CZ" sz="2000" b="1" dirty="0"/>
              <a:t> </a:t>
            </a:r>
            <a:r>
              <a:rPr lang="cs-CZ" sz="2000" b="1" dirty="0" err="1"/>
              <a:t>of</a:t>
            </a:r>
            <a:r>
              <a:rPr lang="cs-CZ" sz="2000" b="1" dirty="0"/>
              <a:t> performance </a:t>
            </a:r>
            <a:r>
              <a:rPr lang="cs-CZ" sz="2000" b="1" dirty="0" err="1"/>
              <a:t>is</a:t>
            </a:r>
            <a:r>
              <a:rPr lang="cs-CZ" sz="2000" b="1" dirty="0"/>
              <a:t> </a:t>
            </a:r>
            <a:r>
              <a:rPr lang="cs-CZ" sz="2000" b="1" dirty="0" err="1"/>
              <a:t>the</a:t>
            </a:r>
            <a:r>
              <a:rPr lang="cs-CZ" sz="2000" b="1" dirty="0"/>
              <a:t> </a:t>
            </a:r>
            <a:r>
              <a:rPr lang="cs-CZ" sz="2000" b="1" dirty="0" err="1"/>
              <a:t>only</a:t>
            </a:r>
            <a:r>
              <a:rPr lang="cs-CZ" sz="2000" b="1" dirty="0"/>
              <a:t> </a:t>
            </a:r>
            <a:r>
              <a:rPr lang="cs-CZ" sz="2000" b="1" dirty="0" err="1"/>
              <a:t>way</a:t>
            </a:r>
            <a:r>
              <a:rPr lang="cs-CZ" sz="2000" b="1" dirty="0"/>
              <a:t> to </a:t>
            </a:r>
            <a:r>
              <a:rPr lang="cs-CZ" sz="2000" b="1" dirty="0" err="1"/>
              <a:t>invalidate</a:t>
            </a:r>
            <a:r>
              <a:rPr lang="cs-CZ" sz="2000" b="1" dirty="0"/>
              <a:t> </a:t>
            </a:r>
            <a:r>
              <a:rPr lang="cs-CZ" sz="2000" b="1" dirty="0" err="1"/>
              <a:t>the</a:t>
            </a:r>
            <a:r>
              <a:rPr lang="cs-CZ" sz="2000" b="1" dirty="0"/>
              <a:t> </a:t>
            </a:r>
            <a:r>
              <a:rPr lang="cs-CZ" sz="2000" b="1" dirty="0" err="1"/>
              <a:t>contract</a:t>
            </a:r>
            <a:r>
              <a:rPr lang="cs-CZ" sz="2000" b="1" dirty="0"/>
              <a:t> on </a:t>
            </a:r>
            <a:r>
              <a:rPr lang="cs-CZ" sz="2000" b="1" dirty="0" err="1"/>
              <a:t>grounds</a:t>
            </a:r>
            <a:r>
              <a:rPr lang="cs-CZ" sz="2000" b="1" dirty="0"/>
              <a:t> </a:t>
            </a:r>
            <a:r>
              <a:rPr lang="cs-CZ" sz="2000" b="1" dirty="0" err="1"/>
              <a:t>of</a:t>
            </a:r>
            <a:r>
              <a:rPr lang="cs-CZ" sz="2000" b="1" dirty="0"/>
              <a:t> </a:t>
            </a:r>
            <a:r>
              <a:rPr lang="cs-CZ" sz="2000" b="1" dirty="0" err="1"/>
              <a:t>violation</a:t>
            </a:r>
            <a:r>
              <a:rPr lang="cs-CZ" sz="2000" b="1" dirty="0"/>
              <a:t> </a:t>
            </a:r>
            <a:r>
              <a:rPr lang="cs-CZ" sz="2000" b="1" dirty="0" err="1"/>
              <a:t>of</a:t>
            </a:r>
            <a:r>
              <a:rPr lang="cs-CZ" sz="2000" b="1" dirty="0"/>
              <a:t> </a:t>
            </a:r>
            <a:r>
              <a:rPr lang="cs-CZ" sz="2000" b="1" dirty="0" err="1"/>
              <a:t>law</a:t>
            </a:r>
            <a:r>
              <a:rPr lang="cs-CZ" sz="2000" b="1" dirty="0"/>
              <a:t> n°134/2016</a:t>
            </a:r>
            <a:r>
              <a:rPr lang="cs-CZ" sz="2000" dirty="0"/>
              <a:t>; t</a:t>
            </a:r>
            <a:r>
              <a:rPr lang="en-US" sz="2000" dirty="0"/>
              <a:t>his is without prejudice to invalidity based on other grounds</a:t>
            </a:r>
            <a:r>
              <a:rPr lang="cs-CZ" sz="2000" dirty="0"/>
              <a:t> (e. g. civil </a:t>
            </a:r>
            <a:r>
              <a:rPr lang="cs-CZ" sz="2000" dirty="0" err="1"/>
              <a:t>law</a:t>
            </a:r>
            <a:r>
              <a:rPr lang="cs-CZ" sz="2000" dirty="0"/>
              <a:t> </a:t>
            </a:r>
            <a:r>
              <a:rPr lang="cs-CZ" sz="2000" dirty="0" err="1"/>
              <a:t>grounds</a:t>
            </a:r>
            <a:r>
              <a:rPr lang="cs-CZ" sz="2000" dirty="0"/>
              <a:t>)</a:t>
            </a:r>
            <a:r>
              <a:rPr lang="en-US" sz="2000" dirty="0"/>
              <a:t>. </a:t>
            </a:r>
            <a:endParaRPr lang="cs-CZ" sz="2000" dirty="0"/>
          </a:p>
        </p:txBody>
      </p:sp>
    </p:spTree>
    <p:extLst>
      <p:ext uri="{BB962C8B-B14F-4D97-AF65-F5344CB8AC3E}">
        <p14:creationId xmlns:p14="http://schemas.microsoft.com/office/powerpoint/2010/main" val="29499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4159B7-4B41-4483-A4FB-9EB3CC2C98F8}"/>
              </a:ext>
            </a:extLst>
          </p:cNvPr>
          <p:cNvSpPr>
            <a:spLocks noGrp="1"/>
          </p:cNvSpPr>
          <p:nvPr>
            <p:ph type="title"/>
          </p:nvPr>
        </p:nvSpPr>
        <p:spPr/>
        <p:txBody>
          <a:bodyPr/>
          <a:lstStyle/>
          <a:p>
            <a:r>
              <a:rPr lang="en-GB" dirty="0"/>
              <a:t>Review proceedings at OPC</a:t>
            </a:r>
            <a:br>
              <a:rPr lang="en-GB" dirty="0"/>
            </a:br>
            <a:r>
              <a:rPr lang="en-GB" sz="2800" b="1" dirty="0">
                <a:solidFill>
                  <a:srgbClr val="00B050"/>
                </a:solidFill>
              </a:rPr>
              <a:t>before conclusion of contract</a:t>
            </a:r>
            <a:endParaRPr lang="en-GB" b="1" dirty="0">
              <a:solidFill>
                <a:srgbClr val="00B050"/>
              </a:solidFill>
            </a:endParaRPr>
          </a:p>
        </p:txBody>
      </p:sp>
      <p:sp>
        <p:nvSpPr>
          <p:cNvPr id="3" name="Zástupný symbol pro obsah 2">
            <a:extLst>
              <a:ext uri="{FF2B5EF4-FFF2-40B4-BE49-F238E27FC236}">
                <a16:creationId xmlns:a16="http://schemas.microsoft.com/office/drawing/2014/main" id="{C9675115-BF03-486A-AC8A-F17E153D0B41}"/>
              </a:ext>
            </a:extLst>
          </p:cNvPr>
          <p:cNvSpPr>
            <a:spLocks noGrp="1"/>
          </p:cNvSpPr>
          <p:nvPr>
            <p:ph idx="1"/>
          </p:nvPr>
        </p:nvSpPr>
        <p:spPr>
          <a:xfrm>
            <a:off x="838200" y="1825625"/>
            <a:ext cx="10515600" cy="4827936"/>
          </a:xfrm>
        </p:spPr>
        <p:txBody>
          <a:bodyPr>
            <a:normAutofit/>
          </a:bodyPr>
          <a:lstStyle/>
          <a:p>
            <a:pPr marL="0" indent="0" algn="r">
              <a:buNone/>
            </a:pPr>
            <a:r>
              <a:rPr lang="en-GB" b="1" dirty="0">
                <a:solidFill>
                  <a:schemeClr val="accent5">
                    <a:lumMod val="75000"/>
                  </a:schemeClr>
                </a:solidFill>
              </a:rPr>
              <a:t>Prohibition of practices aimed at awarding </a:t>
            </a:r>
            <a:br>
              <a:rPr lang="en-GB" b="1" dirty="0">
                <a:solidFill>
                  <a:schemeClr val="accent5">
                    <a:lumMod val="75000"/>
                  </a:schemeClr>
                </a:solidFill>
              </a:rPr>
            </a:br>
            <a:r>
              <a:rPr lang="en-GB" b="1" dirty="0">
                <a:solidFill>
                  <a:schemeClr val="accent5">
                    <a:lumMod val="75000"/>
                  </a:schemeClr>
                </a:solidFill>
              </a:rPr>
              <a:t>a PC outside procurement procedure</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(Art. 253, 264(7) of law n° 134/2016 Coll.)</a:t>
            </a:r>
          </a:p>
          <a:p>
            <a:r>
              <a:rPr lang="en-GB" sz="2000" dirty="0"/>
              <a:t>Petitioner must file </a:t>
            </a:r>
            <a:r>
              <a:rPr lang="en-GB" sz="2000" b="1" dirty="0"/>
              <a:t>objections</a:t>
            </a:r>
            <a:r>
              <a:rPr lang="en-GB" sz="2000" dirty="0"/>
              <a:t> to the CA, </a:t>
            </a:r>
            <a:r>
              <a:rPr lang="en-GB" sz="2000" b="1" dirty="0"/>
              <a:t>standstill period </a:t>
            </a:r>
            <a:r>
              <a:rPr lang="en-GB" sz="2000" dirty="0"/>
              <a:t>applies</a:t>
            </a:r>
          </a:p>
          <a:p>
            <a:r>
              <a:rPr lang="en-GB" sz="2000" dirty="0"/>
              <a:t>Petitioner must pay a </a:t>
            </a:r>
            <a:r>
              <a:rPr lang="en-GB" sz="2000" b="1" dirty="0"/>
              <a:t>deposit </a:t>
            </a:r>
            <a:r>
              <a:rPr lang="en-GB" sz="2000" dirty="0"/>
              <a:t>(usually a lump amount CZK 100 000, today app. 3956 EUR) </a:t>
            </a:r>
          </a:p>
          <a:p>
            <a:r>
              <a:rPr lang="en-GB" sz="2000" dirty="0"/>
              <a:t>Petitioner must </a:t>
            </a:r>
            <a:r>
              <a:rPr lang="en-GB" sz="2000" b="1" dirty="0"/>
              <a:t>specify</a:t>
            </a:r>
            <a:r>
              <a:rPr lang="en-GB" sz="2000" dirty="0"/>
              <a:t> </a:t>
            </a:r>
          </a:p>
          <a:p>
            <a:pPr marL="800100" lvl="1" indent="-342900">
              <a:buFont typeface="+mj-lt"/>
              <a:buAutoNum type="alphaLcParenR"/>
            </a:pPr>
            <a:r>
              <a:rPr lang="en-GB" sz="1600" dirty="0"/>
              <a:t>the performance, which the CA intends to acquire</a:t>
            </a:r>
          </a:p>
          <a:p>
            <a:pPr marL="800100" lvl="1" indent="-342900">
              <a:buFont typeface="+mj-lt"/>
              <a:buAutoNum type="alphaLcParenR"/>
            </a:pPr>
            <a:r>
              <a:rPr lang="en-GB" sz="1600" dirty="0"/>
              <a:t>the procedure the CA intends to use</a:t>
            </a:r>
          </a:p>
          <a:p>
            <a:r>
              <a:rPr lang="en-GB" sz="1800" b="1" dirty="0"/>
              <a:t>Real and concrete activity </a:t>
            </a:r>
            <a:r>
              <a:rPr lang="en-GB" sz="1800" dirty="0"/>
              <a:t>or</a:t>
            </a:r>
            <a:r>
              <a:rPr lang="en-GB" sz="1800" b="1" dirty="0"/>
              <a:t> expression of will </a:t>
            </a:r>
            <a:r>
              <a:rPr lang="en-GB" sz="1800" dirty="0"/>
              <a:t>must be performed (e. g. entering into negotiation, </a:t>
            </a:r>
            <a:br>
              <a:rPr lang="en-GB" sz="1800" dirty="0"/>
            </a:br>
            <a:r>
              <a:rPr lang="en-GB" sz="1800" dirty="0"/>
              <a:t>CJEU C-26/03 Stadt Halle)</a:t>
            </a:r>
          </a:p>
          <a:p>
            <a:r>
              <a:rPr lang="en-GB" sz="2000" dirty="0"/>
              <a:t>Result: </a:t>
            </a:r>
          </a:p>
          <a:p>
            <a:pPr lvl="1"/>
            <a:r>
              <a:rPr lang="en-GB" sz="1600" dirty="0"/>
              <a:t>decision </a:t>
            </a:r>
            <a:r>
              <a:rPr lang="en-GB" sz="1600" u="sng" dirty="0"/>
              <a:t>prohibiting the conduct aiming at awarding outside PP</a:t>
            </a:r>
          </a:p>
          <a:p>
            <a:pPr lvl="1"/>
            <a:r>
              <a:rPr lang="en-GB" sz="1600" dirty="0"/>
              <a:t>when this decision is violated &gt;&gt; ground for ban of performance</a:t>
            </a:r>
          </a:p>
        </p:txBody>
      </p:sp>
    </p:spTree>
    <p:extLst>
      <p:ext uri="{BB962C8B-B14F-4D97-AF65-F5344CB8AC3E}">
        <p14:creationId xmlns:p14="http://schemas.microsoft.com/office/powerpoint/2010/main" val="162549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CC32B-D64F-3BFD-CF31-F3C4CBEAD3F3}"/>
              </a:ext>
            </a:extLst>
          </p:cNvPr>
          <p:cNvSpPr>
            <a:spLocks noGrp="1"/>
          </p:cNvSpPr>
          <p:nvPr>
            <p:ph type="title"/>
          </p:nvPr>
        </p:nvSpPr>
        <p:spPr/>
        <p:txBody>
          <a:bodyPr/>
          <a:lstStyle/>
          <a:p>
            <a:endParaRPr lang="en-GB" dirty="0"/>
          </a:p>
        </p:txBody>
      </p:sp>
      <p:graphicFrame>
        <p:nvGraphicFramePr>
          <p:cNvPr id="4" name="Zástupný obsah 3">
            <a:extLst>
              <a:ext uri="{FF2B5EF4-FFF2-40B4-BE49-F238E27FC236}">
                <a16:creationId xmlns:a16="http://schemas.microsoft.com/office/drawing/2014/main" id="{456F47CD-23BB-9A0D-5EEC-93C1E198C1AA}"/>
              </a:ext>
            </a:extLst>
          </p:cNvPr>
          <p:cNvGraphicFramePr>
            <a:graphicFrameLocks noGrp="1"/>
          </p:cNvGraphicFramePr>
          <p:nvPr>
            <p:ph idx="1"/>
            <p:extLst>
              <p:ext uri="{D42A27DB-BD31-4B8C-83A1-F6EECF244321}">
                <p14:modId xmlns:p14="http://schemas.microsoft.com/office/powerpoint/2010/main" val="3227602357"/>
              </p:ext>
            </p:extLst>
          </p:nvPr>
        </p:nvGraphicFramePr>
        <p:xfrm>
          <a:off x="838200" y="643467"/>
          <a:ext cx="10515600" cy="553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07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C3C375F-677F-4132-ABBA-6B2F28838B49}"/>
              </a:ext>
            </a:extLst>
          </p:cNvPr>
          <p:cNvSpPr>
            <a:spLocks noGrp="1"/>
          </p:cNvSpPr>
          <p:nvPr>
            <p:ph type="ctrTitle"/>
          </p:nvPr>
        </p:nvSpPr>
        <p:spPr/>
        <p:txBody>
          <a:bodyPr/>
          <a:lstStyle/>
          <a:p>
            <a:r>
              <a:rPr lang="en-GB" dirty="0"/>
              <a:t>Frequented modifications</a:t>
            </a:r>
          </a:p>
        </p:txBody>
      </p:sp>
      <p:sp>
        <p:nvSpPr>
          <p:cNvPr id="5" name="Podnadpis 4">
            <a:extLst>
              <a:ext uri="{FF2B5EF4-FFF2-40B4-BE49-F238E27FC236}">
                <a16:creationId xmlns:a16="http://schemas.microsoft.com/office/drawing/2014/main" id="{7C419295-8D10-40B2-AE02-F6B414BB64E6}"/>
              </a:ext>
            </a:extLst>
          </p:cNvPr>
          <p:cNvSpPr>
            <a:spLocks noGrp="1"/>
          </p:cNvSpPr>
          <p:nvPr>
            <p:ph type="subTitle" idx="1"/>
          </p:nvPr>
        </p:nvSpPr>
        <p:spPr/>
        <p:txBody>
          <a:bodyPr/>
          <a:lstStyle/>
          <a:p>
            <a:r>
              <a:rPr lang="en-GB" dirty="0"/>
              <a:t>in practice of OPC</a:t>
            </a:r>
          </a:p>
        </p:txBody>
      </p:sp>
    </p:spTree>
    <p:extLst>
      <p:ext uri="{BB962C8B-B14F-4D97-AF65-F5344CB8AC3E}">
        <p14:creationId xmlns:p14="http://schemas.microsoft.com/office/powerpoint/2010/main" val="254269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38FBEB-4949-4747-95C7-6CB5B453C6CC}"/>
              </a:ext>
            </a:extLst>
          </p:cNvPr>
          <p:cNvSpPr>
            <a:spLocks noGrp="1"/>
          </p:cNvSpPr>
          <p:nvPr>
            <p:ph type="title"/>
          </p:nvPr>
        </p:nvSpPr>
        <p:spPr/>
        <p:txBody>
          <a:bodyPr/>
          <a:lstStyle/>
          <a:p>
            <a:r>
              <a:rPr lang="en-GB" b="1" noProof="0" dirty="0"/>
              <a:t>Prolongations</a:t>
            </a:r>
            <a:r>
              <a:rPr lang="en-GB" noProof="0" dirty="0"/>
              <a:t> </a:t>
            </a:r>
            <a:r>
              <a:rPr lang="en-GB" b="1" noProof="0" dirty="0"/>
              <a:t>of time limits </a:t>
            </a:r>
            <a:r>
              <a:rPr lang="en-GB" noProof="0" dirty="0"/>
              <a:t>for performance</a:t>
            </a:r>
          </a:p>
        </p:txBody>
      </p:sp>
      <p:sp>
        <p:nvSpPr>
          <p:cNvPr id="3" name="Zástupný symbol pro obsah 2">
            <a:extLst>
              <a:ext uri="{FF2B5EF4-FFF2-40B4-BE49-F238E27FC236}">
                <a16:creationId xmlns:a16="http://schemas.microsoft.com/office/drawing/2014/main" id="{EB079365-0458-434E-AE05-2C902A4CB384}"/>
              </a:ext>
            </a:extLst>
          </p:cNvPr>
          <p:cNvSpPr>
            <a:spLocks noGrp="1"/>
          </p:cNvSpPr>
          <p:nvPr>
            <p:ph idx="1"/>
          </p:nvPr>
        </p:nvSpPr>
        <p:spPr>
          <a:xfrm>
            <a:off x="838200" y="1825625"/>
            <a:ext cx="10515600" cy="4351338"/>
          </a:xfrm>
        </p:spPr>
        <p:txBody>
          <a:bodyPr>
            <a:normAutofit/>
          </a:bodyPr>
          <a:lstStyle/>
          <a:p>
            <a:r>
              <a:rPr lang="en-GB" noProof="0" dirty="0"/>
              <a:t>Deadline to commence the works</a:t>
            </a:r>
          </a:p>
          <a:p>
            <a:r>
              <a:rPr lang="en-GB" noProof="0" dirty="0"/>
              <a:t>Delivery deadlines</a:t>
            </a:r>
          </a:p>
          <a:p>
            <a:pPr marL="0" indent="0">
              <a:buNone/>
            </a:pPr>
            <a:endParaRPr lang="en-GB" noProof="0" dirty="0">
              <a:solidFill>
                <a:schemeClr val="accent6">
                  <a:lumMod val="50000"/>
                </a:schemeClr>
              </a:solidFill>
            </a:endParaRPr>
          </a:p>
          <a:p>
            <a:pPr marL="0" indent="0">
              <a:buNone/>
            </a:pPr>
            <a:endParaRPr lang="en-GB" noProof="0" dirty="0">
              <a:solidFill>
                <a:schemeClr val="accent6">
                  <a:lumMod val="50000"/>
                </a:schemeClr>
              </a:solidFill>
            </a:endParaRPr>
          </a:p>
          <a:p>
            <a:pPr marL="0" indent="0">
              <a:buNone/>
            </a:pPr>
            <a:r>
              <a:rPr lang="en-GB" noProof="0" dirty="0">
                <a:solidFill>
                  <a:schemeClr val="accent6">
                    <a:lumMod val="50000"/>
                  </a:schemeClr>
                </a:solidFill>
              </a:rPr>
              <a:t>Reasons:</a:t>
            </a:r>
          </a:p>
          <a:p>
            <a:pPr>
              <a:buFont typeface="Wingdings" panose="05000000000000000000" pitchFamily="2" charset="2"/>
              <a:buChar char="q"/>
            </a:pPr>
            <a:r>
              <a:rPr lang="en-GB" noProof="0" dirty="0">
                <a:solidFill>
                  <a:schemeClr val="accent6">
                    <a:lumMod val="50000"/>
                  </a:schemeClr>
                </a:solidFill>
              </a:rPr>
              <a:t> Outages of supplies (related e. g. to war)</a:t>
            </a:r>
          </a:p>
          <a:p>
            <a:pPr>
              <a:buFont typeface="Wingdings" panose="05000000000000000000" pitchFamily="2" charset="2"/>
              <a:buChar char="q"/>
            </a:pPr>
            <a:r>
              <a:rPr lang="en-GB" noProof="0" dirty="0">
                <a:solidFill>
                  <a:schemeClr val="accent6">
                    <a:lumMod val="50000"/>
                  </a:schemeClr>
                </a:solidFill>
              </a:rPr>
              <a:t> Bad weather (works: low temperatures) </a:t>
            </a:r>
          </a:p>
          <a:p>
            <a:pPr>
              <a:buFont typeface="Wingdings" panose="05000000000000000000" pitchFamily="2" charset="2"/>
              <a:buChar char="q"/>
            </a:pPr>
            <a:r>
              <a:rPr lang="en-GB" noProof="0" dirty="0">
                <a:solidFill>
                  <a:schemeClr val="accent6">
                    <a:lumMod val="50000"/>
                  </a:schemeClr>
                </a:solidFill>
              </a:rPr>
              <a:t> Extraordinary events (floods) </a:t>
            </a:r>
          </a:p>
        </p:txBody>
      </p:sp>
    </p:spTree>
    <p:extLst>
      <p:ext uri="{BB962C8B-B14F-4D97-AF65-F5344CB8AC3E}">
        <p14:creationId xmlns:p14="http://schemas.microsoft.com/office/powerpoint/2010/main" val="12768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40A5E-9300-413F-AF1B-F95B31F5FFA4}"/>
              </a:ext>
            </a:extLst>
          </p:cNvPr>
          <p:cNvSpPr>
            <a:spLocks noGrp="1"/>
          </p:cNvSpPr>
          <p:nvPr>
            <p:ph type="title"/>
          </p:nvPr>
        </p:nvSpPr>
        <p:spPr/>
        <p:txBody>
          <a:bodyPr/>
          <a:lstStyle/>
          <a:p>
            <a:r>
              <a:rPr lang="en-GB" b="1" noProof="0" dirty="0"/>
              <a:t>Rearranging payment terms</a:t>
            </a:r>
            <a:r>
              <a:rPr lang="en-GB" noProof="0" dirty="0"/>
              <a:t> &amp; </a:t>
            </a:r>
            <a:r>
              <a:rPr lang="en-GB" b="1" noProof="0" dirty="0"/>
              <a:t>prices</a:t>
            </a:r>
          </a:p>
        </p:txBody>
      </p:sp>
      <p:sp>
        <p:nvSpPr>
          <p:cNvPr id="3" name="Zástupný symbol pro obsah 2">
            <a:extLst>
              <a:ext uri="{FF2B5EF4-FFF2-40B4-BE49-F238E27FC236}">
                <a16:creationId xmlns:a16="http://schemas.microsoft.com/office/drawing/2014/main" id="{B9858624-6503-434E-8B3A-C1433501435D}"/>
              </a:ext>
            </a:extLst>
          </p:cNvPr>
          <p:cNvSpPr>
            <a:spLocks noGrp="1"/>
          </p:cNvSpPr>
          <p:nvPr>
            <p:ph idx="1"/>
          </p:nvPr>
        </p:nvSpPr>
        <p:spPr/>
        <p:txBody>
          <a:bodyPr>
            <a:normAutofit fontScale="85000" lnSpcReduction="20000"/>
          </a:bodyPr>
          <a:lstStyle/>
          <a:p>
            <a:r>
              <a:rPr lang="en-GB" noProof="0" dirty="0"/>
              <a:t>Mitigation of suspensive conditions of payment</a:t>
            </a:r>
          </a:p>
          <a:p>
            <a:pPr marL="0" indent="0">
              <a:buNone/>
            </a:pPr>
            <a:endParaRPr lang="en-GB" sz="1800" noProof="0" dirty="0"/>
          </a:p>
          <a:p>
            <a:pPr marL="0" indent="0">
              <a:buNone/>
            </a:pPr>
            <a:r>
              <a:rPr lang="en-GB" sz="1800" noProof="0" dirty="0"/>
              <a:t>Example:	</a:t>
            </a:r>
          </a:p>
          <a:p>
            <a:pPr marL="0" indent="0">
              <a:buNone/>
            </a:pPr>
            <a:r>
              <a:rPr lang="en-GB" sz="1800" i="1" noProof="0" dirty="0"/>
              <a:t>Drawing up project documentation. Before amendment, price for project documentation was to be paid after the permission for the project is issued. EO asked CA to change this term, because EIA bodies had additional requirements and the project couldn‘t be assessed in simplified EIA procedure. EO hasn‘t obtained any payment from CA for an unpredicted period of time. After amendment, half of price was to be paid after filing the petition for permission, and the second half after its issue.</a:t>
            </a:r>
            <a:r>
              <a:rPr lang="en-GB" sz="1800" noProof="0" dirty="0"/>
              <a:t> </a:t>
            </a:r>
          </a:p>
          <a:p>
            <a:pPr marL="0" indent="0">
              <a:buNone/>
            </a:pPr>
            <a:r>
              <a:rPr lang="en-GB" sz="1800" noProof="0" dirty="0"/>
              <a:t>(Decision n° ÚOHS-S0129/2022/VZ, ÚOHS-R0080/2022/VZ)</a:t>
            </a:r>
          </a:p>
          <a:p>
            <a:pPr marL="0" indent="0">
              <a:buNone/>
            </a:pPr>
            <a:endParaRPr lang="en-GB" sz="1800" noProof="0" dirty="0"/>
          </a:p>
          <a:p>
            <a:r>
              <a:rPr lang="en-GB" noProof="0" dirty="0"/>
              <a:t>Agreement on rising the contractual price</a:t>
            </a:r>
          </a:p>
          <a:p>
            <a:pPr marL="0" indent="0">
              <a:buNone/>
            </a:pPr>
            <a:endParaRPr lang="cs-CZ" dirty="0"/>
          </a:p>
          <a:p>
            <a:pPr marL="0" indent="0">
              <a:buNone/>
            </a:pPr>
            <a:r>
              <a:rPr lang="en-GB" noProof="0" dirty="0">
                <a:solidFill>
                  <a:schemeClr val="accent6">
                    <a:lumMod val="50000"/>
                  </a:schemeClr>
                </a:solidFill>
              </a:rPr>
              <a:t>Reasons:</a:t>
            </a:r>
          </a:p>
          <a:p>
            <a:pPr>
              <a:buFont typeface="Wingdings" panose="05000000000000000000" pitchFamily="2" charset="2"/>
              <a:buChar char="q"/>
            </a:pPr>
            <a:r>
              <a:rPr lang="en-GB" noProof="0" dirty="0">
                <a:solidFill>
                  <a:schemeClr val="accent6">
                    <a:lumMod val="50000"/>
                  </a:schemeClr>
                </a:solidFill>
              </a:rPr>
              <a:t> Economic situation of EO</a:t>
            </a:r>
          </a:p>
          <a:p>
            <a:pPr>
              <a:buFont typeface="Wingdings" panose="05000000000000000000" pitchFamily="2" charset="2"/>
              <a:buChar char="q"/>
            </a:pPr>
            <a:r>
              <a:rPr lang="en-GB" noProof="0" dirty="0">
                <a:solidFill>
                  <a:schemeClr val="accent6">
                    <a:lumMod val="50000"/>
                  </a:schemeClr>
                </a:solidFill>
              </a:rPr>
              <a:t> Government‘s measures (e. g. rising minimum wage)</a:t>
            </a:r>
          </a:p>
        </p:txBody>
      </p:sp>
    </p:spTree>
    <p:extLst>
      <p:ext uri="{BB962C8B-B14F-4D97-AF65-F5344CB8AC3E}">
        <p14:creationId xmlns:p14="http://schemas.microsoft.com/office/powerpoint/2010/main" val="62565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EEA2BF-D301-4D95-A000-D91647DEF2BC}"/>
              </a:ext>
            </a:extLst>
          </p:cNvPr>
          <p:cNvSpPr>
            <a:spLocks noGrp="1"/>
          </p:cNvSpPr>
          <p:nvPr>
            <p:ph type="title"/>
          </p:nvPr>
        </p:nvSpPr>
        <p:spPr/>
        <p:txBody>
          <a:bodyPr/>
          <a:lstStyle/>
          <a:p>
            <a:r>
              <a:rPr lang="en-GB" b="1" noProof="0" dirty="0"/>
              <a:t>Extending the scope of contract</a:t>
            </a:r>
          </a:p>
        </p:txBody>
      </p:sp>
      <p:sp>
        <p:nvSpPr>
          <p:cNvPr id="3" name="Zástupný symbol pro obsah 2">
            <a:extLst>
              <a:ext uri="{FF2B5EF4-FFF2-40B4-BE49-F238E27FC236}">
                <a16:creationId xmlns:a16="http://schemas.microsoft.com/office/drawing/2014/main" id="{9F1C5A7E-32B5-4A99-BAE0-C212E6494235}"/>
              </a:ext>
            </a:extLst>
          </p:cNvPr>
          <p:cNvSpPr>
            <a:spLocks noGrp="1"/>
          </p:cNvSpPr>
          <p:nvPr>
            <p:ph idx="1"/>
          </p:nvPr>
        </p:nvSpPr>
        <p:spPr/>
        <p:txBody>
          <a:bodyPr/>
          <a:lstStyle/>
          <a:p>
            <a:r>
              <a:rPr lang="en-GB" noProof="0" dirty="0"/>
              <a:t>Prolongation of service contracts</a:t>
            </a:r>
          </a:p>
          <a:p>
            <a:r>
              <a:rPr lang="en-GB" noProof="0" dirty="0"/>
              <a:t>Additional works, supplies, services</a:t>
            </a:r>
          </a:p>
        </p:txBody>
      </p:sp>
    </p:spTree>
    <p:extLst>
      <p:ext uri="{BB962C8B-B14F-4D97-AF65-F5344CB8AC3E}">
        <p14:creationId xmlns:p14="http://schemas.microsoft.com/office/powerpoint/2010/main" val="246619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83FCE57-396C-408D-861F-A19A759999F8}"/>
              </a:ext>
            </a:extLst>
          </p:cNvPr>
          <p:cNvSpPr>
            <a:spLocks noGrp="1"/>
          </p:cNvSpPr>
          <p:nvPr>
            <p:ph type="ctrTitle"/>
          </p:nvPr>
        </p:nvSpPr>
        <p:spPr/>
        <p:txBody>
          <a:bodyPr/>
          <a:lstStyle/>
          <a:p>
            <a:r>
              <a:rPr lang="cs-CZ" dirty="0" err="1"/>
              <a:t>Lately</a:t>
            </a:r>
            <a:r>
              <a:rPr lang="cs-CZ" dirty="0"/>
              <a:t> </a:t>
            </a:r>
            <a:r>
              <a:rPr lang="cs-CZ" dirty="0" err="1"/>
              <a:t>discussed</a:t>
            </a:r>
            <a:r>
              <a:rPr lang="cs-CZ" dirty="0"/>
              <a:t> </a:t>
            </a:r>
            <a:r>
              <a:rPr lang="cs-CZ" dirty="0" err="1"/>
              <a:t>topics</a:t>
            </a:r>
            <a:endParaRPr lang="cs-CZ" dirty="0"/>
          </a:p>
        </p:txBody>
      </p:sp>
      <p:sp>
        <p:nvSpPr>
          <p:cNvPr id="5" name="Podnadpis 4">
            <a:extLst>
              <a:ext uri="{FF2B5EF4-FFF2-40B4-BE49-F238E27FC236}">
                <a16:creationId xmlns:a16="http://schemas.microsoft.com/office/drawing/2014/main" id="{7C985685-EDFC-47A5-B681-5FF319A40D9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53767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4D8627-35B4-477A-A90F-39BFF88A4666}"/>
              </a:ext>
            </a:extLst>
          </p:cNvPr>
          <p:cNvSpPr>
            <a:spLocks noGrp="1"/>
          </p:cNvSpPr>
          <p:nvPr>
            <p:ph type="title"/>
          </p:nvPr>
        </p:nvSpPr>
        <p:spPr/>
        <p:txBody>
          <a:bodyPr/>
          <a:lstStyle/>
          <a:p>
            <a:r>
              <a:rPr lang="en-GB" b="1" noProof="0" dirty="0"/>
              <a:t>Non-enforcing the claims</a:t>
            </a:r>
          </a:p>
        </p:txBody>
      </p:sp>
      <p:sp>
        <p:nvSpPr>
          <p:cNvPr id="3" name="Zástupný symbol pro obsah 2">
            <a:extLst>
              <a:ext uri="{FF2B5EF4-FFF2-40B4-BE49-F238E27FC236}">
                <a16:creationId xmlns:a16="http://schemas.microsoft.com/office/drawing/2014/main" id="{4D2F50F9-34FE-4C66-B7D1-A623166F036E}"/>
              </a:ext>
            </a:extLst>
          </p:cNvPr>
          <p:cNvSpPr>
            <a:spLocks noGrp="1"/>
          </p:cNvSpPr>
          <p:nvPr>
            <p:ph idx="1"/>
          </p:nvPr>
        </p:nvSpPr>
        <p:spPr/>
        <p:txBody>
          <a:bodyPr/>
          <a:lstStyle/>
          <a:p>
            <a:r>
              <a:rPr lang="en-GB" u="sng" noProof="0" dirty="0"/>
              <a:t>Monetary claims (penalties, damages etc.): </a:t>
            </a:r>
            <a:r>
              <a:rPr lang="en-GB" noProof="0" dirty="0"/>
              <a:t/>
            </a:r>
            <a:br>
              <a:rPr lang="en-GB" noProof="0" dirty="0"/>
            </a:br>
            <a:r>
              <a:rPr lang="en-GB" sz="2400" noProof="0" dirty="0"/>
              <a:t>CA lets the limitation period elapse.</a:t>
            </a:r>
          </a:p>
          <a:p>
            <a:endParaRPr lang="en-GB" noProof="0" dirty="0"/>
          </a:p>
          <a:p>
            <a:r>
              <a:rPr lang="en-GB" u="sng" noProof="0" dirty="0"/>
              <a:t>Non-monetary claims </a:t>
            </a:r>
            <a:r>
              <a:rPr lang="en-GB" noProof="0" dirty="0"/>
              <a:t>(repair of work, additional work):</a:t>
            </a:r>
            <a:br>
              <a:rPr lang="en-GB" noProof="0" dirty="0"/>
            </a:br>
            <a:r>
              <a:rPr lang="en-GB" sz="2400" noProof="0" dirty="0"/>
              <a:t>CA doesn‘t insist on exact fulfilling technical specification and doesn‘t claim repair.</a:t>
            </a:r>
          </a:p>
          <a:p>
            <a:pPr marL="0" indent="0">
              <a:buNone/>
            </a:pPr>
            <a:endParaRPr lang="en-GB" noProof="0" dirty="0"/>
          </a:p>
          <a:p>
            <a:pPr marL="0" indent="0">
              <a:buNone/>
            </a:pPr>
            <a:r>
              <a:rPr lang="en-GB" noProof="0" dirty="0"/>
              <a:t>result: </a:t>
            </a:r>
            <a:r>
              <a:rPr lang="en-GB" noProof="0" dirty="0">
                <a:solidFill>
                  <a:schemeClr val="accent6">
                    <a:lumMod val="75000"/>
                  </a:schemeClr>
                </a:solidFill>
              </a:rPr>
              <a:t>CA doesn‘t obtain what is provided in contract</a:t>
            </a:r>
          </a:p>
        </p:txBody>
      </p:sp>
    </p:spTree>
    <p:extLst>
      <p:ext uri="{BB962C8B-B14F-4D97-AF65-F5344CB8AC3E}">
        <p14:creationId xmlns:p14="http://schemas.microsoft.com/office/powerpoint/2010/main" val="320973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4D8627-35B4-477A-A90F-39BFF88A4666}"/>
              </a:ext>
            </a:extLst>
          </p:cNvPr>
          <p:cNvSpPr>
            <a:spLocks noGrp="1"/>
          </p:cNvSpPr>
          <p:nvPr>
            <p:ph type="title"/>
          </p:nvPr>
        </p:nvSpPr>
        <p:spPr/>
        <p:txBody>
          <a:bodyPr/>
          <a:lstStyle/>
          <a:p>
            <a:r>
              <a:rPr lang="en-GB" b="1" noProof="0" dirty="0"/>
              <a:t>Non-enforcing the claims</a:t>
            </a:r>
          </a:p>
        </p:txBody>
      </p:sp>
      <p:sp>
        <p:nvSpPr>
          <p:cNvPr id="3" name="Zástupný symbol pro obsah 2">
            <a:extLst>
              <a:ext uri="{FF2B5EF4-FFF2-40B4-BE49-F238E27FC236}">
                <a16:creationId xmlns:a16="http://schemas.microsoft.com/office/drawing/2014/main" id="{4D2F50F9-34FE-4C66-B7D1-A623166F036E}"/>
              </a:ext>
            </a:extLst>
          </p:cNvPr>
          <p:cNvSpPr>
            <a:spLocks noGrp="1"/>
          </p:cNvSpPr>
          <p:nvPr>
            <p:ph idx="1"/>
          </p:nvPr>
        </p:nvSpPr>
        <p:spPr>
          <a:xfrm>
            <a:off x="838200" y="1825625"/>
            <a:ext cx="10515600" cy="4807088"/>
          </a:xfrm>
        </p:spPr>
        <p:txBody>
          <a:bodyPr>
            <a:normAutofit lnSpcReduction="10000"/>
          </a:bodyPr>
          <a:lstStyle/>
          <a:p>
            <a:r>
              <a:rPr lang="en-GB" sz="2400" noProof="0" dirty="0"/>
              <a:t>Is it a </a:t>
            </a:r>
            <a:r>
              <a:rPr lang="en-GB" sz="2400" noProof="0" dirty="0">
                <a:solidFill>
                  <a:srgbClr val="FF0000"/>
                </a:solidFill>
              </a:rPr>
              <a:t>breach of law </a:t>
            </a:r>
            <a:r>
              <a:rPr lang="en-GB" sz="2400" noProof="0" dirty="0"/>
              <a:t>by CA? </a:t>
            </a:r>
          </a:p>
          <a:p>
            <a:pPr lvl="1"/>
            <a:r>
              <a:rPr lang="cs-CZ" sz="2000" dirty="0" err="1"/>
              <a:t>Every</a:t>
            </a:r>
            <a:r>
              <a:rPr lang="cs-CZ" sz="2000" dirty="0"/>
              <a:t> EO </a:t>
            </a:r>
            <a:r>
              <a:rPr lang="cs-CZ" sz="2000" dirty="0" err="1"/>
              <a:t>is</a:t>
            </a:r>
            <a:r>
              <a:rPr lang="cs-CZ" sz="2000" dirty="0"/>
              <a:t> </a:t>
            </a:r>
            <a:r>
              <a:rPr lang="cs-CZ" sz="2000" dirty="0" err="1"/>
              <a:t>supposed</a:t>
            </a:r>
            <a:r>
              <a:rPr lang="cs-CZ" sz="2000" dirty="0"/>
              <a:t> to </a:t>
            </a:r>
            <a:r>
              <a:rPr lang="cs-CZ" sz="2000" dirty="0" err="1"/>
              <a:t>perform</a:t>
            </a:r>
            <a:r>
              <a:rPr lang="cs-CZ" sz="2000" dirty="0"/>
              <a:t> </a:t>
            </a:r>
            <a:r>
              <a:rPr lang="en-US" sz="2000" dirty="0"/>
              <a:t>properly and in due time</a:t>
            </a:r>
            <a:r>
              <a:rPr lang="cs-CZ" sz="2000" dirty="0"/>
              <a:t>. </a:t>
            </a:r>
            <a:r>
              <a:rPr lang="cs-CZ" sz="2000" dirty="0" err="1"/>
              <a:t>If</a:t>
            </a:r>
            <a:r>
              <a:rPr lang="cs-CZ" sz="2000" dirty="0"/>
              <a:t> </a:t>
            </a:r>
            <a:r>
              <a:rPr lang="cs-CZ" sz="2000" dirty="0" err="1"/>
              <a:t>the</a:t>
            </a:r>
            <a:r>
              <a:rPr lang="cs-CZ" sz="2000" dirty="0"/>
              <a:t> </a:t>
            </a:r>
            <a:r>
              <a:rPr lang="cs-CZ" sz="2000" dirty="0" err="1"/>
              <a:t>other</a:t>
            </a:r>
            <a:r>
              <a:rPr lang="cs-CZ" sz="2000" dirty="0"/>
              <a:t> </a:t>
            </a:r>
            <a:r>
              <a:rPr lang="cs-CZ" sz="2000" dirty="0" err="1"/>
              <a:t>potential</a:t>
            </a:r>
            <a:r>
              <a:rPr lang="cs-CZ" sz="2000" dirty="0"/>
              <a:t> </a:t>
            </a:r>
            <a:r>
              <a:rPr lang="cs-CZ" sz="2000" dirty="0" err="1"/>
              <a:t>suppliers</a:t>
            </a:r>
            <a:r>
              <a:rPr lang="cs-CZ" sz="2000" dirty="0"/>
              <a:t> </a:t>
            </a:r>
            <a:r>
              <a:rPr lang="cs-CZ" sz="2000" dirty="0" err="1"/>
              <a:t>knew</a:t>
            </a:r>
            <a:r>
              <a:rPr lang="cs-CZ" sz="2000" dirty="0"/>
              <a:t>, </a:t>
            </a:r>
            <a:r>
              <a:rPr lang="cs-CZ" sz="2000" dirty="0" err="1"/>
              <a:t>that</a:t>
            </a:r>
            <a:r>
              <a:rPr lang="cs-CZ" sz="2000" dirty="0"/>
              <a:t> </a:t>
            </a:r>
            <a:r>
              <a:rPr lang="cs-CZ" sz="2000" dirty="0" err="1"/>
              <a:t>the</a:t>
            </a:r>
            <a:r>
              <a:rPr lang="cs-CZ" sz="2000" dirty="0"/>
              <a:t> CA </a:t>
            </a:r>
            <a:r>
              <a:rPr lang="en-AU" sz="2000" noProof="0" dirty="0"/>
              <a:t>permits</a:t>
            </a:r>
            <a:r>
              <a:rPr lang="cs-CZ" sz="2000" dirty="0"/>
              <a:t> </a:t>
            </a:r>
            <a:r>
              <a:rPr lang="cs-CZ" sz="2000" dirty="0" err="1"/>
              <a:t>delay</a:t>
            </a:r>
            <a:r>
              <a:rPr lang="cs-CZ" sz="2000" dirty="0"/>
              <a:t> </a:t>
            </a:r>
            <a:r>
              <a:rPr lang="cs-CZ" sz="2000" dirty="0" err="1"/>
              <a:t>or</a:t>
            </a:r>
            <a:r>
              <a:rPr lang="cs-CZ" sz="2000" dirty="0"/>
              <a:t> </a:t>
            </a:r>
            <a:r>
              <a:rPr lang="cs-CZ" sz="2000" dirty="0" err="1"/>
              <a:t>defects</a:t>
            </a:r>
            <a:r>
              <a:rPr lang="cs-CZ" sz="2000" dirty="0"/>
              <a:t>, </a:t>
            </a:r>
            <a:r>
              <a:rPr lang="cs-CZ" sz="2000" dirty="0" err="1"/>
              <a:t>they</a:t>
            </a:r>
            <a:r>
              <a:rPr lang="cs-CZ" sz="2000" dirty="0"/>
              <a:t> </a:t>
            </a:r>
            <a:r>
              <a:rPr lang="cs-CZ" sz="2000" dirty="0" err="1"/>
              <a:t>could</a:t>
            </a:r>
            <a:r>
              <a:rPr lang="cs-CZ" sz="2000" dirty="0"/>
              <a:t> </a:t>
            </a:r>
            <a:r>
              <a:rPr lang="cs-CZ" sz="2000" dirty="0" err="1"/>
              <a:t>have</a:t>
            </a:r>
            <a:r>
              <a:rPr lang="cs-CZ" sz="2000" dirty="0"/>
              <a:t> </a:t>
            </a:r>
            <a:r>
              <a:rPr lang="cs-CZ" sz="2000" dirty="0" err="1"/>
              <a:t>changed</a:t>
            </a:r>
            <a:r>
              <a:rPr lang="cs-CZ" sz="2000" dirty="0"/>
              <a:t> </a:t>
            </a:r>
            <a:r>
              <a:rPr lang="cs-CZ" sz="2000" dirty="0" err="1"/>
              <a:t>their</a:t>
            </a:r>
            <a:r>
              <a:rPr lang="cs-CZ" sz="2000" dirty="0"/>
              <a:t> </a:t>
            </a:r>
            <a:r>
              <a:rPr lang="cs-CZ" sz="2000" dirty="0" err="1"/>
              <a:t>decisions</a:t>
            </a:r>
            <a:r>
              <a:rPr lang="cs-CZ" sz="2000" dirty="0"/>
              <a:t>.</a:t>
            </a:r>
          </a:p>
          <a:p>
            <a:pPr lvl="1"/>
            <a:endParaRPr lang="cs-CZ" sz="2000" dirty="0"/>
          </a:p>
          <a:p>
            <a:r>
              <a:rPr lang="en-GB" sz="2400" noProof="0" dirty="0"/>
              <a:t>Or </a:t>
            </a:r>
            <a:r>
              <a:rPr lang="en-GB" sz="2400" noProof="0" dirty="0">
                <a:solidFill>
                  <a:srgbClr val="00B050"/>
                </a:solidFill>
              </a:rPr>
              <a:t>situation foreseen by civil law</a:t>
            </a:r>
            <a:r>
              <a:rPr lang="en-GB" sz="2400" noProof="0" dirty="0"/>
              <a:t>?</a:t>
            </a:r>
            <a:r>
              <a:rPr lang="en-GB" sz="2400" u="sng" noProof="0" dirty="0"/>
              <a:t> </a:t>
            </a:r>
          </a:p>
          <a:p>
            <a:pPr lvl="1"/>
            <a:r>
              <a:rPr lang="en-GB" sz="2000" noProof="0" dirty="0"/>
              <a:t>Every EO entering into PP may count upon civil law remedies: penalties, interest on late payments, damages. All potential suppliers have same conditions when considering whether to participate or not in the PP.</a:t>
            </a:r>
          </a:p>
          <a:p>
            <a:endParaRPr lang="cs-CZ" sz="2400" u="sng" dirty="0"/>
          </a:p>
          <a:p>
            <a:r>
              <a:rPr lang="en-GB" sz="2400" noProof="0" dirty="0"/>
              <a:t>What </a:t>
            </a:r>
            <a:r>
              <a:rPr lang="en-GB" sz="2400" u="sng" noProof="0" dirty="0"/>
              <a:t>provision</a:t>
            </a:r>
            <a:r>
              <a:rPr lang="en-GB" sz="2400" noProof="0" dirty="0"/>
              <a:t> of Directive is violated?</a:t>
            </a:r>
          </a:p>
          <a:p>
            <a:r>
              <a:rPr lang="en-GB" sz="2400" noProof="0" dirty="0">
                <a:solidFill>
                  <a:srgbClr val="7030A0"/>
                </a:solidFill>
              </a:rPr>
              <a:t>When</a:t>
            </a:r>
            <a:r>
              <a:rPr lang="en-GB" sz="2400" noProof="0" dirty="0"/>
              <a:t> does the CA enter into the breach of law?</a:t>
            </a:r>
          </a:p>
          <a:p>
            <a:pPr marL="914400" lvl="1" indent="-457200">
              <a:buFont typeface="+mj-lt"/>
              <a:buAutoNum type="arabicPeriod"/>
            </a:pPr>
            <a:r>
              <a:rPr lang="en-GB" sz="2000" noProof="0" dirty="0"/>
              <a:t>Should CA should immediately enforce the claims?</a:t>
            </a:r>
          </a:p>
          <a:p>
            <a:pPr marL="914400" lvl="1" indent="-457200">
              <a:buFont typeface="+mj-lt"/>
              <a:buAutoNum type="arabicPeriod"/>
            </a:pPr>
            <a:r>
              <a:rPr lang="en-GB" sz="2000" noProof="0" dirty="0"/>
              <a:t>CA is in breach of law, when the limitation period elapses.</a:t>
            </a:r>
          </a:p>
          <a:p>
            <a:pPr marL="914400" lvl="1" indent="-457200">
              <a:buFont typeface="+mj-lt"/>
              <a:buAutoNum type="arabicPeriod"/>
            </a:pPr>
            <a:r>
              <a:rPr lang="en-GB" sz="2000" noProof="0" dirty="0"/>
              <a:t>After a proportionate period of time (enough to start enforcement)</a:t>
            </a:r>
          </a:p>
        </p:txBody>
      </p:sp>
    </p:spTree>
    <p:extLst>
      <p:ext uri="{BB962C8B-B14F-4D97-AF65-F5344CB8AC3E}">
        <p14:creationId xmlns:p14="http://schemas.microsoft.com/office/powerpoint/2010/main" val="117863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0014-5169-4372-907A-BA4B7B574391}"/>
              </a:ext>
            </a:extLst>
          </p:cNvPr>
          <p:cNvSpPr>
            <a:spLocks noGrp="1"/>
          </p:cNvSpPr>
          <p:nvPr>
            <p:ph type="ctrTitle"/>
          </p:nvPr>
        </p:nvSpPr>
        <p:spPr/>
        <p:txBody>
          <a:bodyPr>
            <a:normAutofit fontScale="90000"/>
          </a:bodyPr>
          <a:lstStyle/>
          <a:p>
            <a:r>
              <a:rPr lang="cs-CZ" b="1" dirty="0" err="1"/>
              <a:t>Contract</a:t>
            </a:r>
            <a:r>
              <a:rPr lang="cs-CZ" b="1" dirty="0"/>
              <a:t> </a:t>
            </a:r>
            <a:r>
              <a:rPr lang="cs-CZ" b="1" dirty="0" err="1"/>
              <a:t>amendment</a:t>
            </a:r>
            <a:r>
              <a:rPr lang="cs-CZ" b="1" dirty="0"/>
              <a:t> and </a:t>
            </a:r>
            <a:r>
              <a:rPr lang="cs-CZ" b="1" dirty="0" err="1"/>
              <a:t>contract</a:t>
            </a:r>
            <a:r>
              <a:rPr lang="cs-CZ" b="1" dirty="0"/>
              <a:t> </a:t>
            </a:r>
            <a:r>
              <a:rPr lang="cs-CZ" b="1" dirty="0" err="1"/>
              <a:t>system</a:t>
            </a:r>
            <a:r>
              <a:rPr lang="cs-CZ" b="1" dirty="0"/>
              <a:t> </a:t>
            </a:r>
            <a:r>
              <a:rPr lang="en-GB" b="1" dirty="0"/>
              <a:t>control in </a:t>
            </a:r>
            <a:r>
              <a:rPr lang="cs-CZ" b="1" dirty="0" err="1"/>
              <a:t>the</a:t>
            </a:r>
            <a:r>
              <a:rPr lang="cs-CZ" b="1" dirty="0"/>
              <a:t> </a:t>
            </a:r>
            <a:r>
              <a:rPr lang="en-GB" b="1" dirty="0"/>
              <a:t>Czech Republic</a:t>
            </a:r>
            <a:endParaRPr lang="en-GB" dirty="0"/>
          </a:p>
        </p:txBody>
      </p:sp>
      <p:sp>
        <p:nvSpPr>
          <p:cNvPr id="3" name="Subtitle 2">
            <a:extLst>
              <a:ext uri="{FF2B5EF4-FFF2-40B4-BE49-F238E27FC236}">
                <a16:creationId xmlns:a16="http://schemas.microsoft.com/office/drawing/2014/main" id="{D6A2DFDE-3A42-48B2-AA07-4432AB8940DC}"/>
              </a:ext>
            </a:extLst>
          </p:cNvPr>
          <p:cNvSpPr>
            <a:spLocks noGrp="1"/>
          </p:cNvSpPr>
          <p:nvPr>
            <p:ph type="subTitle" idx="1"/>
          </p:nvPr>
        </p:nvSpPr>
        <p:spPr/>
        <p:txBody>
          <a:bodyPr>
            <a:normAutofit lnSpcReduction="10000"/>
          </a:bodyPr>
          <a:lstStyle/>
          <a:p>
            <a:endParaRPr lang="cs-CZ" dirty="0"/>
          </a:p>
          <a:p>
            <a:r>
              <a:rPr lang="cs-CZ" dirty="0"/>
              <a:t>Petr Jedlička</a:t>
            </a:r>
          </a:p>
          <a:p>
            <a:r>
              <a:rPr lang="cs-CZ" dirty="0"/>
              <a:t>Office </a:t>
            </a:r>
            <a:r>
              <a:rPr lang="cs-CZ" dirty="0" err="1"/>
              <a:t>for</a:t>
            </a:r>
            <a:r>
              <a:rPr lang="cs-CZ" dirty="0"/>
              <a:t> </a:t>
            </a:r>
            <a:r>
              <a:rPr lang="cs-CZ" dirty="0" err="1"/>
              <a:t>the</a:t>
            </a:r>
            <a:r>
              <a:rPr lang="cs-CZ" dirty="0"/>
              <a:t> </a:t>
            </a:r>
            <a:r>
              <a:rPr lang="cs-CZ" dirty="0" err="1"/>
              <a:t>Protection</a:t>
            </a:r>
            <a:r>
              <a:rPr lang="cs-CZ" dirty="0"/>
              <a:t> </a:t>
            </a:r>
            <a:r>
              <a:rPr lang="cs-CZ" dirty="0" err="1"/>
              <a:t>of</a:t>
            </a:r>
            <a:r>
              <a:rPr lang="cs-CZ" dirty="0"/>
              <a:t> </a:t>
            </a:r>
            <a:r>
              <a:rPr lang="cs-CZ" dirty="0" err="1"/>
              <a:t>Competition</a:t>
            </a:r>
            <a:endParaRPr lang="cs-CZ" dirty="0"/>
          </a:p>
          <a:p>
            <a:r>
              <a:rPr lang="cs-CZ" dirty="0"/>
              <a:t>(Úřad pro ochranu hospodářské soutěže)</a:t>
            </a:r>
            <a:endParaRPr lang="en-GB" dirty="0"/>
          </a:p>
        </p:txBody>
      </p:sp>
      <p:pic>
        <p:nvPicPr>
          <p:cNvPr id="5" name="Picture 4">
            <a:extLst>
              <a:ext uri="{FF2B5EF4-FFF2-40B4-BE49-F238E27FC236}">
                <a16:creationId xmlns:a16="http://schemas.microsoft.com/office/drawing/2014/main" id="{F1AB415F-116E-4BCB-BD4E-2C9557492E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pic>
        <p:nvPicPr>
          <p:cNvPr id="4" name="Obrázek 3">
            <a:extLst>
              <a:ext uri="{FF2B5EF4-FFF2-40B4-BE49-F238E27FC236}">
                <a16:creationId xmlns:a16="http://schemas.microsoft.com/office/drawing/2014/main" id="{75D1EEF2-4636-4402-BACE-20253E31486B}"/>
              </a:ext>
            </a:extLst>
          </p:cNvPr>
          <p:cNvPicPr>
            <a:picLocks noChangeAspect="1"/>
          </p:cNvPicPr>
          <p:nvPr/>
        </p:nvPicPr>
        <p:blipFill>
          <a:blip r:embed="rId3"/>
          <a:stretch>
            <a:fillRect/>
          </a:stretch>
        </p:blipFill>
        <p:spPr>
          <a:xfrm>
            <a:off x="9343763" y="5184625"/>
            <a:ext cx="2098094" cy="1203475"/>
          </a:xfrm>
          <a:prstGeom prst="rect">
            <a:avLst/>
          </a:prstGeom>
        </p:spPr>
      </p:pic>
    </p:spTree>
    <p:extLst>
      <p:ext uri="{BB962C8B-B14F-4D97-AF65-F5344CB8AC3E}">
        <p14:creationId xmlns:p14="http://schemas.microsoft.com/office/powerpoint/2010/main" val="111906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4D8627-35B4-477A-A90F-39BFF88A4666}"/>
              </a:ext>
            </a:extLst>
          </p:cNvPr>
          <p:cNvSpPr>
            <a:spLocks noGrp="1"/>
          </p:cNvSpPr>
          <p:nvPr>
            <p:ph type="title"/>
          </p:nvPr>
        </p:nvSpPr>
        <p:spPr/>
        <p:txBody>
          <a:bodyPr/>
          <a:lstStyle/>
          <a:p>
            <a:r>
              <a:rPr lang="en-GB" b="1" noProof="0" dirty="0"/>
              <a:t>Non-enforcing the claims</a:t>
            </a:r>
          </a:p>
        </p:txBody>
      </p:sp>
      <p:sp>
        <p:nvSpPr>
          <p:cNvPr id="3" name="Zástupný symbol pro obsah 2">
            <a:extLst>
              <a:ext uri="{FF2B5EF4-FFF2-40B4-BE49-F238E27FC236}">
                <a16:creationId xmlns:a16="http://schemas.microsoft.com/office/drawing/2014/main" id="{4D2F50F9-34FE-4C66-B7D1-A623166F036E}"/>
              </a:ext>
            </a:extLst>
          </p:cNvPr>
          <p:cNvSpPr>
            <a:spLocks noGrp="1"/>
          </p:cNvSpPr>
          <p:nvPr>
            <p:ph idx="1"/>
          </p:nvPr>
        </p:nvSpPr>
        <p:spPr>
          <a:xfrm>
            <a:off x="838200" y="1825625"/>
            <a:ext cx="10515600" cy="4807088"/>
          </a:xfrm>
        </p:spPr>
        <p:txBody>
          <a:bodyPr>
            <a:normAutofit/>
          </a:bodyPr>
          <a:lstStyle/>
          <a:p>
            <a:pPr marL="0" indent="0">
              <a:buNone/>
            </a:pPr>
            <a:r>
              <a:rPr lang="en-GB" sz="2400" b="1" noProof="0" dirty="0"/>
              <a:t>Possible problems of review procedure</a:t>
            </a:r>
          </a:p>
          <a:p>
            <a:endParaRPr lang="en-GB" sz="2400" noProof="0" dirty="0"/>
          </a:p>
          <a:p>
            <a:r>
              <a:rPr lang="en-GB" sz="2400" noProof="0" dirty="0"/>
              <a:t>Are the review bodies </a:t>
            </a:r>
            <a:r>
              <a:rPr lang="en-GB" sz="2400" noProof="0" dirty="0">
                <a:solidFill>
                  <a:srgbClr val="FF0000"/>
                </a:solidFill>
              </a:rPr>
              <a:t>qualified</a:t>
            </a:r>
            <a:r>
              <a:rPr lang="en-GB" sz="2400" noProof="0" dirty="0"/>
              <a:t> enough (e. g. in civil law, in technical disciplines) to deal with this type of cases?</a:t>
            </a:r>
          </a:p>
          <a:p>
            <a:endParaRPr lang="en-GB" sz="2400" noProof="0" dirty="0"/>
          </a:p>
          <a:p>
            <a:r>
              <a:rPr lang="en-GB" sz="2400" noProof="0" dirty="0"/>
              <a:t>Do the review bodies enough </a:t>
            </a:r>
            <a:r>
              <a:rPr lang="en-GB" sz="2400" noProof="0" dirty="0">
                <a:solidFill>
                  <a:srgbClr val="FF0000"/>
                </a:solidFill>
              </a:rPr>
              <a:t>material and personal resources </a:t>
            </a:r>
            <a:r>
              <a:rPr lang="en-GB" sz="2400" noProof="0" dirty="0"/>
              <a:t>to deal with cases like defects of works, defects of complicated informational systems etc.? </a:t>
            </a:r>
            <a:endParaRPr lang="en-GB" sz="2000" noProof="0" dirty="0"/>
          </a:p>
        </p:txBody>
      </p:sp>
    </p:spTree>
    <p:extLst>
      <p:ext uri="{BB962C8B-B14F-4D97-AF65-F5344CB8AC3E}">
        <p14:creationId xmlns:p14="http://schemas.microsoft.com/office/powerpoint/2010/main" val="330772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DC711F-6099-4EF1-9664-D5D2992ACB3B}"/>
              </a:ext>
            </a:extLst>
          </p:cNvPr>
          <p:cNvSpPr>
            <a:spLocks noGrp="1"/>
          </p:cNvSpPr>
          <p:nvPr>
            <p:ph type="title"/>
          </p:nvPr>
        </p:nvSpPr>
        <p:spPr/>
        <p:txBody>
          <a:bodyPr>
            <a:normAutofit/>
          </a:bodyPr>
          <a:lstStyle/>
          <a:p>
            <a:r>
              <a:rPr lang="en-GB" sz="2400" b="1" noProof="0" dirty="0"/>
              <a:t>Modifications of contracts </a:t>
            </a:r>
            <a:r>
              <a:rPr lang="en-GB" sz="3200" b="1" noProof="0" dirty="0"/>
              <a:t/>
            </a:r>
            <a:br>
              <a:rPr lang="en-GB" sz="3200" b="1" noProof="0" dirty="0"/>
            </a:br>
            <a:r>
              <a:rPr lang="en-GB" sz="3200" b="1" noProof="0" dirty="0"/>
              <a:t>concluded outside of procurement procedure</a:t>
            </a:r>
          </a:p>
        </p:txBody>
      </p:sp>
      <p:sp>
        <p:nvSpPr>
          <p:cNvPr id="3" name="Zástupný symbol pro obsah 2">
            <a:extLst>
              <a:ext uri="{FF2B5EF4-FFF2-40B4-BE49-F238E27FC236}">
                <a16:creationId xmlns:a16="http://schemas.microsoft.com/office/drawing/2014/main" id="{93206EE8-BBF2-4617-B457-CA31992E118C}"/>
              </a:ext>
            </a:extLst>
          </p:cNvPr>
          <p:cNvSpPr>
            <a:spLocks noGrp="1"/>
          </p:cNvSpPr>
          <p:nvPr>
            <p:ph idx="1"/>
          </p:nvPr>
        </p:nvSpPr>
        <p:spPr/>
        <p:txBody>
          <a:bodyPr/>
          <a:lstStyle/>
          <a:p>
            <a:r>
              <a:rPr lang="en-GB" noProof="0" dirty="0"/>
              <a:t>Art. 72(4)a of the Directive: „</a:t>
            </a:r>
            <a:r>
              <a:rPr lang="en-GB" i="1" noProof="0" dirty="0"/>
              <a:t>conditions which, had they been part of the initial procurement procedure</a:t>
            </a:r>
            <a:r>
              <a:rPr lang="en-GB" noProof="0" dirty="0"/>
              <a:t> …“</a:t>
            </a:r>
          </a:p>
          <a:p>
            <a:endParaRPr lang="en-GB" noProof="0" dirty="0"/>
          </a:p>
          <a:p>
            <a:pPr marL="0" indent="0">
              <a:buNone/>
            </a:pPr>
            <a:r>
              <a:rPr lang="en-GB" u="sng" noProof="0" dirty="0"/>
              <a:t>Typically</a:t>
            </a:r>
            <a:r>
              <a:rPr lang="en-GB" noProof="0" dirty="0"/>
              <a:t>: Old, long-lasting, </a:t>
            </a:r>
            <a:r>
              <a:rPr lang="en-GB" noProof="0" dirty="0">
                <a:solidFill>
                  <a:srgbClr val="00B050"/>
                </a:solidFill>
              </a:rPr>
              <a:t>many times renewed service contracts</a:t>
            </a:r>
            <a:r>
              <a:rPr lang="en-GB" noProof="0" dirty="0"/>
              <a:t>, awarded outside PP</a:t>
            </a:r>
          </a:p>
          <a:p>
            <a:r>
              <a:rPr lang="en-GB" sz="2400" noProof="0" dirty="0"/>
              <a:t>There‘s no initial procedure as comparative criterion</a:t>
            </a:r>
            <a:r>
              <a:rPr lang="cs-CZ" sz="2400" noProof="0" dirty="0"/>
              <a:t>.</a:t>
            </a:r>
            <a:endParaRPr lang="en-GB" sz="2400" noProof="0" dirty="0"/>
          </a:p>
          <a:p>
            <a:r>
              <a:rPr lang="en-GB" sz="2400" noProof="0" dirty="0"/>
              <a:t>Is the application of art. 72 actually possible?</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47543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A5756E-805D-4CF1-AFF0-9370AEEB5F6C}"/>
              </a:ext>
            </a:extLst>
          </p:cNvPr>
          <p:cNvSpPr>
            <a:spLocks noGrp="1"/>
          </p:cNvSpPr>
          <p:nvPr>
            <p:ph type="title"/>
          </p:nvPr>
        </p:nvSpPr>
        <p:spPr/>
        <p:txBody>
          <a:bodyPr/>
          <a:lstStyle/>
          <a:p>
            <a:r>
              <a:rPr lang="en-GB" b="1" noProof="0" dirty="0"/>
              <a:t>Overall nature of contract </a:t>
            </a:r>
            <a:r>
              <a:rPr lang="en-GB" noProof="0" dirty="0"/>
              <a:t/>
            </a:r>
            <a:br>
              <a:rPr lang="en-GB" noProof="0" dirty="0"/>
            </a:br>
            <a:r>
              <a:rPr lang="en-GB" sz="3200" noProof="0" dirty="0"/>
              <a:t>(Directive, Art. 72(1)c )</a:t>
            </a:r>
            <a:endParaRPr lang="en-GB" noProof="0" dirty="0"/>
          </a:p>
        </p:txBody>
      </p:sp>
      <p:sp>
        <p:nvSpPr>
          <p:cNvPr id="3" name="Zástupný symbol pro obsah 2">
            <a:extLst>
              <a:ext uri="{FF2B5EF4-FFF2-40B4-BE49-F238E27FC236}">
                <a16:creationId xmlns:a16="http://schemas.microsoft.com/office/drawing/2014/main" id="{60740902-937E-42F2-84DB-3DC14EBEAAF8}"/>
              </a:ext>
            </a:extLst>
          </p:cNvPr>
          <p:cNvSpPr>
            <a:spLocks noGrp="1"/>
          </p:cNvSpPr>
          <p:nvPr>
            <p:ph idx="1"/>
          </p:nvPr>
        </p:nvSpPr>
        <p:spPr/>
        <p:txBody>
          <a:bodyPr>
            <a:normAutofit fontScale="92500" lnSpcReduction="20000"/>
          </a:bodyPr>
          <a:lstStyle/>
          <a:p>
            <a:pPr marL="0" indent="0">
              <a:buNone/>
            </a:pPr>
            <a:r>
              <a:rPr lang="en-GB" b="1" noProof="0" dirty="0"/>
              <a:t>What are the criteria of overall nature of contract</a:t>
            </a:r>
            <a:r>
              <a:rPr lang="en-GB" sz="2400" b="1" noProof="0" dirty="0"/>
              <a:t>?</a:t>
            </a:r>
            <a:r>
              <a:rPr lang="en-GB" b="1" noProof="0" dirty="0"/>
              <a:t> </a:t>
            </a:r>
          </a:p>
          <a:p>
            <a:pPr marL="0" indent="0">
              <a:buNone/>
            </a:pPr>
            <a:r>
              <a:rPr lang="en-GB" b="1" noProof="0" dirty="0"/>
              <a:t>Is it different from subject-matter of public contract?</a:t>
            </a:r>
          </a:p>
          <a:p>
            <a:pPr marL="0" indent="0">
              <a:buNone/>
            </a:pPr>
            <a:r>
              <a:rPr lang="cs-CZ" sz="1700" dirty="0"/>
              <a:t>(</a:t>
            </a:r>
            <a:r>
              <a:rPr lang="cs-CZ" sz="1700" dirty="0" err="1"/>
              <a:t>see</a:t>
            </a:r>
            <a:r>
              <a:rPr lang="cs-CZ" sz="1700" dirty="0"/>
              <a:t> </a:t>
            </a:r>
            <a:r>
              <a:rPr lang="cs-CZ" sz="1700" dirty="0" err="1"/>
              <a:t>judgement</a:t>
            </a:r>
            <a:r>
              <a:rPr lang="cs-CZ" sz="1700" dirty="0"/>
              <a:t> </a:t>
            </a:r>
            <a:r>
              <a:rPr lang="cs-CZ" sz="1700" dirty="0" err="1"/>
              <a:t>of</a:t>
            </a:r>
            <a:r>
              <a:rPr lang="cs-CZ" sz="1700" dirty="0"/>
              <a:t> </a:t>
            </a:r>
            <a:r>
              <a:rPr lang="cs-CZ" sz="1700" dirty="0" err="1"/>
              <a:t>Regional</a:t>
            </a:r>
            <a:r>
              <a:rPr lang="cs-CZ" sz="1700" dirty="0"/>
              <a:t> </a:t>
            </a:r>
            <a:r>
              <a:rPr lang="cs-CZ" sz="1700" dirty="0" err="1"/>
              <a:t>Court</a:t>
            </a:r>
            <a:r>
              <a:rPr lang="cs-CZ" sz="1700" dirty="0"/>
              <a:t> in Brno, case n° 62 </a:t>
            </a:r>
            <a:r>
              <a:rPr lang="cs-CZ" sz="1700" dirty="0" err="1"/>
              <a:t>Af</a:t>
            </a:r>
            <a:r>
              <a:rPr lang="cs-CZ" sz="1700" dirty="0"/>
              <a:t> 15/2023)</a:t>
            </a:r>
            <a:endParaRPr lang="en-GB" sz="1700" noProof="0" dirty="0"/>
          </a:p>
          <a:p>
            <a:pPr marL="0" indent="0">
              <a:buNone/>
            </a:pPr>
            <a:endParaRPr lang="en-GB" b="1" noProof="0" dirty="0"/>
          </a:p>
          <a:p>
            <a:r>
              <a:rPr lang="en-GB" b="1" noProof="0" dirty="0"/>
              <a:t>Construction instead of reconstruction</a:t>
            </a:r>
            <a:r>
              <a:rPr lang="en-GB" noProof="0" dirty="0"/>
              <a:t/>
            </a:r>
            <a:br>
              <a:rPr lang="en-GB" noProof="0" dirty="0"/>
            </a:br>
            <a:r>
              <a:rPr lang="en-GB" noProof="0" dirty="0"/>
              <a:t>CA intends to reconstruct an old building. During the works it turns out that a big part (app. one third part) is better to be pulled down and build again.</a:t>
            </a:r>
          </a:p>
          <a:p>
            <a:pPr marL="0" indent="0">
              <a:buNone/>
            </a:pPr>
            <a:endParaRPr lang="en-GB" noProof="0" dirty="0"/>
          </a:p>
          <a:p>
            <a:r>
              <a:rPr lang="en-GB" b="1" noProof="0" dirty="0"/>
              <a:t>Partial modifications of technical specifications </a:t>
            </a:r>
            <a:r>
              <a:rPr lang="en-GB" noProof="0" dirty="0"/>
              <a:t/>
            </a:r>
            <a:br>
              <a:rPr lang="en-GB" noProof="0" dirty="0"/>
            </a:br>
            <a:r>
              <a:rPr lang="en-GB" noProof="0" dirty="0"/>
              <a:t>CA purchases trolleybuses. Having obtained half of the supply the CA amends the contract in order to obtain partial trolleybuses.</a:t>
            </a:r>
          </a:p>
        </p:txBody>
      </p:sp>
    </p:spTree>
    <p:extLst>
      <p:ext uri="{BB962C8B-B14F-4D97-AF65-F5344CB8AC3E}">
        <p14:creationId xmlns:p14="http://schemas.microsoft.com/office/powerpoint/2010/main" val="303006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762BF-96DE-422D-9CA6-C697C5C35B51}"/>
              </a:ext>
            </a:extLst>
          </p:cNvPr>
          <p:cNvSpPr>
            <a:spLocks noGrp="1"/>
          </p:cNvSpPr>
          <p:nvPr>
            <p:ph type="title"/>
          </p:nvPr>
        </p:nvSpPr>
        <p:spPr/>
        <p:txBody>
          <a:bodyPr>
            <a:normAutofit/>
          </a:bodyPr>
          <a:lstStyle/>
          <a:p>
            <a:r>
              <a:rPr lang="en-GB" sz="4000" b="1" noProof="0" dirty="0"/>
              <a:t>Review clauses: clear, precise, unequivocal</a:t>
            </a:r>
            <a:r>
              <a:rPr lang="en-GB" sz="4000" noProof="0" dirty="0"/>
              <a:t/>
            </a:r>
            <a:br>
              <a:rPr lang="en-GB" sz="4000" noProof="0" dirty="0"/>
            </a:br>
            <a:r>
              <a:rPr lang="en-GB" sz="2800" noProof="0" dirty="0"/>
              <a:t>(Directive, art. 72(1)a )</a:t>
            </a:r>
            <a:endParaRPr lang="en-GB" sz="4000" noProof="0" dirty="0"/>
          </a:p>
        </p:txBody>
      </p:sp>
      <p:sp>
        <p:nvSpPr>
          <p:cNvPr id="3" name="Zástupný symbol pro obsah 2">
            <a:extLst>
              <a:ext uri="{FF2B5EF4-FFF2-40B4-BE49-F238E27FC236}">
                <a16:creationId xmlns:a16="http://schemas.microsoft.com/office/drawing/2014/main" id="{23FF28D4-2B59-4C0B-8B4F-5D992779AC78}"/>
              </a:ext>
            </a:extLst>
          </p:cNvPr>
          <p:cNvSpPr>
            <a:spLocks noGrp="1"/>
          </p:cNvSpPr>
          <p:nvPr>
            <p:ph idx="1"/>
          </p:nvPr>
        </p:nvSpPr>
        <p:spPr/>
        <p:txBody>
          <a:bodyPr>
            <a:normAutofit lnSpcReduction="10000"/>
          </a:bodyPr>
          <a:lstStyle/>
          <a:p>
            <a:pPr marL="0" indent="0">
              <a:buNone/>
            </a:pPr>
            <a:r>
              <a:rPr lang="en-GB" noProof="0" dirty="0"/>
              <a:t>Are these review clauses or just </a:t>
            </a:r>
            <a:r>
              <a:rPr lang="en-GB" noProof="0" dirty="0">
                <a:solidFill>
                  <a:srgbClr val="FF0000"/>
                </a:solidFill>
              </a:rPr>
              <a:t>proclamations</a:t>
            </a:r>
            <a:r>
              <a:rPr lang="en-GB" noProof="0" dirty="0"/>
              <a:t>?</a:t>
            </a:r>
          </a:p>
          <a:p>
            <a:pPr marL="0" indent="0">
              <a:buNone/>
            </a:pPr>
            <a:r>
              <a:rPr lang="en-GB" noProof="0" dirty="0"/>
              <a:t>Are they </a:t>
            </a:r>
            <a:r>
              <a:rPr lang="en-GB" noProof="0" dirty="0">
                <a:solidFill>
                  <a:srgbClr val="00B050"/>
                </a:solidFill>
              </a:rPr>
              <a:t>precise</a:t>
            </a:r>
            <a:r>
              <a:rPr lang="en-GB" noProof="0" dirty="0"/>
              <a:t> enough?</a:t>
            </a:r>
          </a:p>
          <a:p>
            <a:endParaRPr lang="en-GB" i="1" noProof="0" dirty="0"/>
          </a:p>
          <a:p>
            <a:pPr algn="just"/>
            <a:r>
              <a:rPr lang="en-GB" i="1" noProof="0" dirty="0"/>
              <a:t>Prolongation of this time limit may be agreed on the ground of force majeure arisen, sudden and urgent operational reasons objective circumstances caused by third parties.</a:t>
            </a:r>
          </a:p>
          <a:p>
            <a:pPr algn="just"/>
            <a:endParaRPr lang="en-GB" i="1" noProof="0" dirty="0"/>
          </a:p>
          <a:p>
            <a:pPr algn="just"/>
            <a:r>
              <a:rPr lang="en-GB" i="1" noProof="0" dirty="0"/>
              <a:t>Any provision of this contract may be modified in order to comply with the regulation of the new Planning and Construction Act, when it is published. </a:t>
            </a:r>
          </a:p>
          <a:p>
            <a:endParaRPr lang="cs-CZ" i="1" dirty="0"/>
          </a:p>
          <a:p>
            <a:endParaRPr lang="cs-CZ" i="1" dirty="0"/>
          </a:p>
          <a:p>
            <a:endParaRPr lang="cs-CZ" sz="2400" dirty="0"/>
          </a:p>
        </p:txBody>
      </p:sp>
    </p:spTree>
    <p:extLst>
      <p:ext uri="{BB962C8B-B14F-4D97-AF65-F5344CB8AC3E}">
        <p14:creationId xmlns:p14="http://schemas.microsoft.com/office/powerpoint/2010/main" val="35073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762BF-96DE-422D-9CA6-C697C5C35B51}"/>
              </a:ext>
            </a:extLst>
          </p:cNvPr>
          <p:cNvSpPr>
            <a:spLocks noGrp="1"/>
          </p:cNvSpPr>
          <p:nvPr>
            <p:ph type="title"/>
          </p:nvPr>
        </p:nvSpPr>
        <p:spPr/>
        <p:txBody>
          <a:bodyPr>
            <a:normAutofit/>
          </a:bodyPr>
          <a:lstStyle/>
          <a:p>
            <a:r>
              <a:rPr lang="en-GB" sz="4000" b="1" noProof="0" dirty="0"/>
              <a:t>Review clauses: clear, precise, unequivocal</a:t>
            </a:r>
            <a:r>
              <a:rPr lang="en-GB" sz="4000" noProof="0" dirty="0"/>
              <a:t/>
            </a:r>
            <a:br>
              <a:rPr lang="en-GB" sz="4000" noProof="0" dirty="0"/>
            </a:br>
            <a:r>
              <a:rPr lang="en-GB" sz="2800" noProof="0" dirty="0"/>
              <a:t>(Directive, art. 72(1)a )</a:t>
            </a:r>
            <a:endParaRPr lang="en-GB" sz="4000" noProof="0" dirty="0"/>
          </a:p>
        </p:txBody>
      </p:sp>
      <p:sp>
        <p:nvSpPr>
          <p:cNvPr id="3" name="Zástupný symbol pro obsah 2">
            <a:extLst>
              <a:ext uri="{FF2B5EF4-FFF2-40B4-BE49-F238E27FC236}">
                <a16:creationId xmlns:a16="http://schemas.microsoft.com/office/drawing/2014/main" id="{23FF28D4-2B59-4C0B-8B4F-5D992779AC78}"/>
              </a:ext>
            </a:extLst>
          </p:cNvPr>
          <p:cNvSpPr>
            <a:spLocks noGrp="1"/>
          </p:cNvSpPr>
          <p:nvPr>
            <p:ph idx="1"/>
          </p:nvPr>
        </p:nvSpPr>
        <p:spPr/>
        <p:txBody>
          <a:bodyPr/>
          <a:lstStyle/>
          <a:p>
            <a:r>
              <a:rPr lang="en-GB" noProof="0" dirty="0"/>
              <a:t>Should they be reviewed </a:t>
            </a:r>
            <a:r>
              <a:rPr lang="en-GB" sz="2400" noProof="0" dirty="0"/>
              <a:t>(upon a petition)</a:t>
            </a:r>
          </a:p>
          <a:p>
            <a:pPr marL="914400" lvl="1" indent="-457200">
              <a:buFont typeface="+mj-lt"/>
              <a:buAutoNum type="alphaLcParenR"/>
            </a:pPr>
            <a:r>
              <a:rPr lang="en-GB" noProof="0" dirty="0"/>
              <a:t>in the </a:t>
            </a:r>
            <a:r>
              <a:rPr lang="en-GB" noProof="0" dirty="0">
                <a:solidFill>
                  <a:srgbClr val="00B050"/>
                </a:solidFill>
              </a:rPr>
              <a:t>beginning</a:t>
            </a:r>
            <a:r>
              <a:rPr lang="en-GB" noProof="0" dirty="0"/>
              <a:t> of procurement procedure, </a:t>
            </a:r>
          </a:p>
          <a:p>
            <a:pPr marL="914400" lvl="1" indent="-457200">
              <a:buFont typeface="+mj-lt"/>
              <a:buAutoNum type="alphaLcParenR"/>
            </a:pPr>
            <a:r>
              <a:rPr lang="en-GB" noProof="0" dirty="0"/>
              <a:t>or just </a:t>
            </a:r>
            <a:r>
              <a:rPr lang="en-GB" noProof="0" dirty="0">
                <a:solidFill>
                  <a:srgbClr val="FF0000"/>
                </a:solidFill>
              </a:rPr>
              <a:t>when the clauses are applied </a:t>
            </a:r>
            <a:r>
              <a:rPr lang="en-GB" noProof="0" dirty="0"/>
              <a:t>(after conclusion of contract)?</a:t>
            </a:r>
          </a:p>
          <a:p>
            <a:endParaRPr lang="en-GB" noProof="0" dirty="0"/>
          </a:p>
          <a:p>
            <a:pPr marL="0" indent="0" algn="just">
              <a:buNone/>
            </a:pPr>
            <a:r>
              <a:rPr lang="en-GB" sz="2400" noProof="0" dirty="0"/>
              <a:t>Supreme </a:t>
            </a:r>
            <a:r>
              <a:rPr lang="cs-CZ" sz="2400" noProof="0" dirty="0"/>
              <a:t>A</a:t>
            </a:r>
            <a:r>
              <a:rPr lang="en-GB" sz="2400" noProof="0" dirty="0" err="1"/>
              <a:t>dministrative</a:t>
            </a:r>
            <a:r>
              <a:rPr lang="en-GB" sz="2400" noProof="0" dirty="0"/>
              <a:t> </a:t>
            </a:r>
            <a:r>
              <a:rPr lang="cs-CZ" sz="2400" noProof="0" dirty="0"/>
              <a:t>C</a:t>
            </a:r>
            <a:r>
              <a:rPr lang="en-GB" sz="2400" noProof="0" dirty="0" err="1"/>
              <a:t>ourt</a:t>
            </a:r>
            <a:r>
              <a:rPr lang="en-GB" sz="2400" noProof="0" dirty="0"/>
              <a:t> (case n°8 As 284/2022) held, that review clause are award criteria, therefore they may be reviewed (in proceedings initiated upon a petition) in the beginning of the procurement procedure, like any other award criteria.</a:t>
            </a:r>
          </a:p>
          <a:p>
            <a:pPr marL="0" indent="0" algn="just">
              <a:buNone/>
            </a:pPr>
            <a:endParaRPr lang="cs-CZ" sz="2400" dirty="0"/>
          </a:p>
        </p:txBody>
      </p:sp>
    </p:spTree>
    <p:extLst>
      <p:ext uri="{BB962C8B-B14F-4D97-AF65-F5344CB8AC3E}">
        <p14:creationId xmlns:p14="http://schemas.microsoft.com/office/powerpoint/2010/main" val="2576147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54F21-1805-430A-A80E-DE703830574F}"/>
              </a:ext>
            </a:extLst>
          </p:cNvPr>
          <p:cNvSpPr>
            <a:spLocks noGrp="1"/>
          </p:cNvSpPr>
          <p:nvPr>
            <p:ph type="title"/>
          </p:nvPr>
        </p:nvSpPr>
        <p:spPr/>
        <p:txBody>
          <a:bodyPr/>
          <a:lstStyle/>
          <a:p>
            <a:r>
              <a:rPr lang="cs-CZ" b="1" noProof="0" dirty="0" err="1"/>
              <a:t>Acccordance</a:t>
            </a:r>
            <a:r>
              <a:rPr lang="cs-CZ" b="1" noProof="0" dirty="0"/>
              <a:t> </a:t>
            </a:r>
            <a:r>
              <a:rPr lang="cs-CZ" b="1" noProof="0" dirty="0" err="1"/>
              <a:t>of</a:t>
            </a:r>
            <a:r>
              <a:rPr lang="cs-CZ" b="1" noProof="0" dirty="0"/>
              <a:t> tender and </a:t>
            </a:r>
            <a:r>
              <a:rPr lang="cs-CZ" b="1" noProof="0" dirty="0" err="1"/>
              <a:t>contract</a:t>
            </a:r>
            <a:endParaRPr lang="en-GB" noProof="0" dirty="0"/>
          </a:p>
        </p:txBody>
      </p:sp>
      <p:sp>
        <p:nvSpPr>
          <p:cNvPr id="3" name="Zástupný symbol pro obsah 2">
            <a:extLst>
              <a:ext uri="{FF2B5EF4-FFF2-40B4-BE49-F238E27FC236}">
                <a16:creationId xmlns:a16="http://schemas.microsoft.com/office/drawing/2014/main" id="{FED0A671-6E6F-4129-92BB-F187D090695F}"/>
              </a:ext>
            </a:extLst>
          </p:cNvPr>
          <p:cNvSpPr>
            <a:spLocks noGrp="1"/>
          </p:cNvSpPr>
          <p:nvPr>
            <p:ph idx="1"/>
          </p:nvPr>
        </p:nvSpPr>
        <p:spPr/>
        <p:txBody>
          <a:bodyPr/>
          <a:lstStyle/>
          <a:p>
            <a:pPr marL="0" indent="0" algn="just">
              <a:buNone/>
            </a:pPr>
            <a:r>
              <a:rPr lang="cs-CZ" dirty="0"/>
              <a:t>May f</a:t>
            </a:r>
            <a:r>
              <a:rPr lang="en-GB" noProof="0" dirty="0" err="1"/>
              <a:t>inal</a:t>
            </a:r>
            <a:r>
              <a:rPr lang="en-GB" noProof="0" dirty="0"/>
              <a:t> contract </a:t>
            </a:r>
            <a:r>
              <a:rPr lang="en-GB" b="1" noProof="0" dirty="0"/>
              <a:t>divert from the tender</a:t>
            </a:r>
            <a:r>
              <a:rPr lang="cs-CZ" b="1" noProof="0" dirty="0"/>
              <a:t>? </a:t>
            </a:r>
            <a:r>
              <a:rPr lang="cs-CZ" noProof="0" dirty="0" err="1"/>
              <a:t>What</a:t>
            </a:r>
            <a:r>
              <a:rPr lang="en-GB" b="1" noProof="0" dirty="0"/>
              <a:t> </a:t>
            </a:r>
            <a:r>
              <a:rPr lang="en-GB" noProof="0" dirty="0"/>
              <a:t>if the modification would not attract additional participants if used in proc</a:t>
            </a:r>
            <a:r>
              <a:rPr lang="cs-CZ" noProof="0" dirty="0" err="1"/>
              <a:t>urement</a:t>
            </a:r>
            <a:r>
              <a:rPr lang="en-GB" noProof="0" dirty="0"/>
              <a:t> documentation</a:t>
            </a:r>
            <a:r>
              <a:rPr lang="cs-CZ" noProof="0" dirty="0"/>
              <a:t>?</a:t>
            </a:r>
            <a:endParaRPr lang="en-GB" noProof="0" dirty="0"/>
          </a:p>
          <a:p>
            <a:pPr marL="0" indent="0">
              <a:buNone/>
            </a:pPr>
            <a:endParaRPr lang="en-GB" noProof="0" dirty="0"/>
          </a:p>
          <a:p>
            <a:pPr marL="0" indent="0">
              <a:buNone/>
            </a:pPr>
            <a:r>
              <a:rPr lang="en-GB" sz="2000" noProof="0" dirty="0"/>
              <a:t>Judgement of Supreme Administrative Court (case n° 7 As 165/2020)</a:t>
            </a:r>
          </a:p>
          <a:p>
            <a:r>
              <a:rPr lang="en-GB" sz="2000" u="sng" noProof="0" dirty="0"/>
              <a:t>Delivery time limit</a:t>
            </a:r>
            <a:r>
              <a:rPr lang="en-GB" sz="2000" noProof="0" dirty="0"/>
              <a:t> (contract for works) differed from the tender and from the procurement documentation – it was postponed app. 7 months. </a:t>
            </a:r>
          </a:p>
          <a:p>
            <a:r>
              <a:rPr lang="en-GB" sz="2000" noProof="0" dirty="0"/>
              <a:t>SAC held that this diversion was clearly substantial and potentially discriminatory; </a:t>
            </a:r>
          </a:p>
          <a:p>
            <a:r>
              <a:rPr lang="en-GB" sz="2000" noProof="0" dirty="0">
                <a:solidFill>
                  <a:srgbClr val="00B050"/>
                </a:solidFill>
              </a:rPr>
              <a:t>Principles of non-di</a:t>
            </a:r>
            <a:r>
              <a:rPr lang="cs-CZ" sz="2000" noProof="0" dirty="0">
                <a:solidFill>
                  <a:srgbClr val="00B050"/>
                </a:solidFill>
              </a:rPr>
              <a:t>s</a:t>
            </a:r>
            <a:r>
              <a:rPr lang="en-GB" sz="2000" noProof="0" dirty="0">
                <a:solidFill>
                  <a:srgbClr val="00B050"/>
                </a:solidFill>
              </a:rPr>
              <a:t>crimination and transparency are key, not the analogy with contract modification regulation</a:t>
            </a:r>
            <a:r>
              <a:rPr lang="en-GB" sz="2000" noProof="0" dirty="0"/>
              <a:t>.</a:t>
            </a:r>
          </a:p>
        </p:txBody>
      </p:sp>
    </p:spTree>
    <p:extLst>
      <p:ext uri="{BB962C8B-B14F-4D97-AF65-F5344CB8AC3E}">
        <p14:creationId xmlns:p14="http://schemas.microsoft.com/office/powerpoint/2010/main" val="281968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E050D0-EC20-4969-8EBF-68D54A15C37B}"/>
              </a:ext>
            </a:extLst>
          </p:cNvPr>
          <p:cNvSpPr>
            <a:spLocks noGrp="1"/>
          </p:cNvSpPr>
          <p:nvPr>
            <p:ph type="title"/>
          </p:nvPr>
        </p:nvSpPr>
        <p:spPr/>
        <p:txBody>
          <a:bodyPr/>
          <a:lstStyle/>
          <a:p>
            <a:r>
              <a:rPr lang="cs-CZ" dirty="0"/>
              <a:t>Systems </a:t>
            </a:r>
            <a:r>
              <a:rPr lang="cs-CZ" dirty="0" err="1"/>
              <a:t>of</a:t>
            </a:r>
            <a:r>
              <a:rPr lang="cs-CZ" dirty="0"/>
              <a:t> </a:t>
            </a:r>
            <a:r>
              <a:rPr lang="cs-CZ" dirty="0" err="1"/>
              <a:t>control</a:t>
            </a:r>
            <a:r>
              <a:rPr lang="cs-CZ" dirty="0"/>
              <a:t> </a:t>
            </a:r>
            <a:r>
              <a:rPr lang="cs-CZ" dirty="0" err="1"/>
              <a:t>of</a:t>
            </a:r>
            <a:r>
              <a:rPr lang="cs-CZ" dirty="0"/>
              <a:t> public </a:t>
            </a:r>
            <a:r>
              <a:rPr lang="cs-CZ" dirty="0" err="1"/>
              <a:t>procurement</a:t>
            </a:r>
            <a:r>
              <a:rPr lang="cs-CZ" dirty="0"/>
              <a:t/>
            </a:r>
            <a:br>
              <a:rPr lang="cs-CZ" dirty="0"/>
            </a:br>
            <a:r>
              <a:rPr lang="cs-CZ" sz="2000" dirty="0"/>
              <a:t>(</a:t>
            </a:r>
            <a:r>
              <a:rPr lang="cs-CZ" sz="2000" u="sng" dirty="0" err="1"/>
              <a:t>bodies</a:t>
            </a:r>
            <a:r>
              <a:rPr lang="cs-CZ" sz="2000" dirty="0"/>
              <a:t> </a:t>
            </a:r>
            <a:r>
              <a:rPr lang="en-US" sz="2000" noProof="0" dirty="0"/>
              <a:t>empowered</a:t>
            </a:r>
            <a:r>
              <a:rPr lang="cs-CZ" sz="2000" dirty="0"/>
              <a:t> to </a:t>
            </a:r>
            <a:r>
              <a:rPr lang="cs-CZ" sz="2000" dirty="0" err="1"/>
              <a:t>review</a:t>
            </a:r>
            <a:r>
              <a:rPr lang="cs-CZ" sz="2000" dirty="0"/>
              <a:t> PP and </a:t>
            </a:r>
            <a:r>
              <a:rPr lang="cs-CZ" sz="2000" dirty="0" err="1"/>
              <a:t>impose</a:t>
            </a:r>
            <a:r>
              <a:rPr lang="cs-CZ" sz="2000" dirty="0"/>
              <a:t> </a:t>
            </a:r>
            <a:r>
              <a:rPr lang="cs-CZ" sz="2000" u="sng" dirty="0" err="1"/>
              <a:t>sanctions</a:t>
            </a:r>
            <a:r>
              <a:rPr lang="cs-CZ" sz="2000" dirty="0"/>
              <a:t> and </a:t>
            </a:r>
            <a:r>
              <a:rPr lang="cs-CZ" sz="2000" u="sng" dirty="0" err="1"/>
              <a:t>remedies</a:t>
            </a:r>
            <a:r>
              <a:rPr lang="cs-CZ" sz="2000" dirty="0"/>
              <a:t>)</a:t>
            </a:r>
            <a:endParaRPr lang="cs-CZ" dirty="0"/>
          </a:p>
        </p:txBody>
      </p:sp>
      <p:graphicFrame>
        <p:nvGraphicFramePr>
          <p:cNvPr id="4" name="Zástupný symbol pro obsah 3">
            <a:extLst>
              <a:ext uri="{FF2B5EF4-FFF2-40B4-BE49-F238E27FC236}">
                <a16:creationId xmlns:a16="http://schemas.microsoft.com/office/drawing/2014/main" id="{AA1194C4-F4C3-4671-97EB-BC114DFF2B9D}"/>
              </a:ext>
            </a:extLst>
          </p:cNvPr>
          <p:cNvGraphicFramePr>
            <a:graphicFrameLocks noGrp="1"/>
          </p:cNvGraphicFramePr>
          <p:nvPr>
            <p:ph idx="1"/>
            <p:extLst>
              <p:ext uri="{D42A27DB-BD31-4B8C-83A1-F6EECF244321}">
                <p14:modId xmlns:p14="http://schemas.microsoft.com/office/powerpoint/2010/main" val="40769085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56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D6695-0760-46E3-9E1F-57D53F927D8F}"/>
              </a:ext>
            </a:extLst>
          </p:cNvPr>
          <p:cNvSpPr>
            <a:spLocks noGrp="1"/>
          </p:cNvSpPr>
          <p:nvPr>
            <p:ph type="title"/>
          </p:nvPr>
        </p:nvSpPr>
        <p:spPr/>
        <p:txBody>
          <a:bodyPr/>
          <a:lstStyle/>
          <a:p>
            <a:endParaRPr lang="cs-CZ" dirty="0"/>
          </a:p>
        </p:txBody>
      </p:sp>
      <p:graphicFrame>
        <p:nvGraphicFramePr>
          <p:cNvPr id="4" name="Zástupný symbol pro obsah 3">
            <a:extLst>
              <a:ext uri="{FF2B5EF4-FFF2-40B4-BE49-F238E27FC236}">
                <a16:creationId xmlns:a16="http://schemas.microsoft.com/office/drawing/2014/main" id="{60DA6913-005F-459D-9711-39361AC77222}"/>
              </a:ext>
            </a:extLst>
          </p:cNvPr>
          <p:cNvGraphicFramePr>
            <a:graphicFrameLocks noGrp="1"/>
          </p:cNvGraphicFramePr>
          <p:nvPr>
            <p:ph idx="1"/>
            <p:extLst>
              <p:ext uri="{D42A27DB-BD31-4B8C-83A1-F6EECF244321}">
                <p14:modId xmlns:p14="http://schemas.microsoft.com/office/powerpoint/2010/main" val="1129943117"/>
              </p:ext>
            </p:extLst>
          </p:nvPr>
        </p:nvGraphicFramePr>
        <p:xfrm>
          <a:off x="838200" y="1825625"/>
          <a:ext cx="10515600" cy="263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6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B470543-6277-4B89-AC0F-2A765E075A4C}"/>
              </a:ext>
            </a:extLst>
          </p:cNvPr>
          <p:cNvSpPr>
            <a:spLocks noGrp="1"/>
          </p:cNvSpPr>
          <p:nvPr>
            <p:ph type="ctrTitle"/>
          </p:nvPr>
        </p:nvSpPr>
        <p:spPr/>
        <p:txBody>
          <a:bodyPr/>
          <a:lstStyle/>
          <a:p>
            <a:r>
              <a:rPr lang="cs-CZ" dirty="0" err="1"/>
              <a:t>Procedure</a:t>
            </a:r>
            <a:endParaRPr lang="cs-CZ" dirty="0"/>
          </a:p>
        </p:txBody>
      </p:sp>
      <p:sp>
        <p:nvSpPr>
          <p:cNvPr id="5" name="Podnadpis 4">
            <a:extLst>
              <a:ext uri="{FF2B5EF4-FFF2-40B4-BE49-F238E27FC236}">
                <a16:creationId xmlns:a16="http://schemas.microsoft.com/office/drawing/2014/main" id="{6B90A530-44FF-4998-8E11-58CE0FF6A95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5686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FB74AA-A3F4-4172-9350-38151DD0794D}"/>
              </a:ext>
            </a:extLst>
          </p:cNvPr>
          <p:cNvSpPr>
            <a:spLocks noGrp="1"/>
          </p:cNvSpPr>
          <p:nvPr>
            <p:ph type="title"/>
          </p:nvPr>
        </p:nvSpPr>
        <p:spPr/>
        <p:txBody>
          <a:bodyPr/>
          <a:lstStyle/>
          <a:p>
            <a:r>
              <a:rPr lang="cs-CZ" dirty="0" err="1"/>
              <a:t>Review</a:t>
            </a:r>
            <a:r>
              <a:rPr lang="cs-CZ" dirty="0"/>
              <a:t> </a:t>
            </a:r>
            <a:r>
              <a:rPr lang="cs-CZ" dirty="0" err="1"/>
              <a:t>proceedings</a:t>
            </a:r>
            <a:r>
              <a:rPr lang="cs-CZ" dirty="0"/>
              <a:t> </a:t>
            </a:r>
            <a:r>
              <a:rPr lang="cs-CZ" dirty="0" err="1"/>
              <a:t>at</a:t>
            </a:r>
            <a:r>
              <a:rPr lang="cs-CZ" dirty="0"/>
              <a:t> OPC</a:t>
            </a:r>
            <a:br>
              <a:rPr lang="cs-CZ" dirty="0"/>
            </a:br>
            <a:r>
              <a:rPr lang="cs-CZ" sz="2000" dirty="0"/>
              <a:t>(</a:t>
            </a:r>
            <a:r>
              <a:rPr lang="cs-CZ" sz="2000" dirty="0" err="1"/>
              <a:t>related</a:t>
            </a:r>
            <a:r>
              <a:rPr lang="cs-CZ" sz="2000" dirty="0"/>
              <a:t> to </a:t>
            </a:r>
            <a:r>
              <a:rPr lang="cs-CZ" sz="2000" dirty="0" err="1"/>
              <a:t>contract</a:t>
            </a:r>
            <a:r>
              <a:rPr lang="cs-CZ" sz="2000" dirty="0"/>
              <a:t> </a:t>
            </a:r>
            <a:r>
              <a:rPr lang="cs-CZ" sz="2000" dirty="0" err="1"/>
              <a:t>modifications</a:t>
            </a:r>
            <a:r>
              <a:rPr lang="cs-CZ" sz="2000" dirty="0"/>
              <a:t>)</a:t>
            </a:r>
            <a:endParaRPr lang="cs-CZ" dirty="0"/>
          </a:p>
        </p:txBody>
      </p:sp>
      <p:graphicFrame>
        <p:nvGraphicFramePr>
          <p:cNvPr id="4" name="Zástupný symbol pro obsah 3">
            <a:extLst>
              <a:ext uri="{FF2B5EF4-FFF2-40B4-BE49-F238E27FC236}">
                <a16:creationId xmlns:a16="http://schemas.microsoft.com/office/drawing/2014/main" id="{8856DB2E-72FB-4AA8-8F6F-8C813F5FBBE6}"/>
              </a:ext>
            </a:extLst>
          </p:cNvPr>
          <p:cNvGraphicFramePr>
            <a:graphicFrameLocks noGrp="1"/>
          </p:cNvGraphicFramePr>
          <p:nvPr>
            <p:ph idx="1"/>
            <p:extLst>
              <p:ext uri="{D42A27DB-BD31-4B8C-83A1-F6EECF244321}">
                <p14:modId xmlns:p14="http://schemas.microsoft.com/office/powerpoint/2010/main" val="4296055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14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4159B7-4B41-4483-A4FB-9EB3CC2C98F8}"/>
              </a:ext>
            </a:extLst>
          </p:cNvPr>
          <p:cNvSpPr>
            <a:spLocks noGrp="1"/>
          </p:cNvSpPr>
          <p:nvPr>
            <p:ph type="title"/>
          </p:nvPr>
        </p:nvSpPr>
        <p:spPr/>
        <p:txBody>
          <a:bodyPr/>
          <a:lstStyle/>
          <a:p>
            <a:r>
              <a:rPr lang="cs-CZ" dirty="0" err="1"/>
              <a:t>Review</a:t>
            </a:r>
            <a:r>
              <a:rPr lang="cs-CZ" dirty="0"/>
              <a:t> </a:t>
            </a:r>
            <a:r>
              <a:rPr lang="cs-CZ" dirty="0" err="1"/>
              <a:t>proceedings</a:t>
            </a:r>
            <a:r>
              <a:rPr lang="cs-CZ" dirty="0"/>
              <a:t> </a:t>
            </a:r>
            <a:r>
              <a:rPr lang="cs-CZ" dirty="0" err="1"/>
              <a:t>at</a:t>
            </a:r>
            <a:r>
              <a:rPr lang="cs-CZ" dirty="0"/>
              <a:t> OPC</a:t>
            </a:r>
            <a:br>
              <a:rPr lang="cs-CZ" dirty="0"/>
            </a:br>
            <a:r>
              <a:rPr lang="cs-CZ" sz="2800" b="1" dirty="0" err="1">
                <a:solidFill>
                  <a:srgbClr val="FF0000"/>
                </a:solidFill>
              </a:rPr>
              <a:t>after</a:t>
            </a:r>
            <a:r>
              <a:rPr lang="cs-CZ" sz="2800" b="1" dirty="0">
                <a:solidFill>
                  <a:srgbClr val="FF0000"/>
                </a:solidFill>
              </a:rPr>
              <a:t> </a:t>
            </a:r>
            <a:r>
              <a:rPr lang="cs-CZ" sz="2800" b="1" dirty="0" err="1">
                <a:solidFill>
                  <a:srgbClr val="FF0000"/>
                </a:solidFill>
              </a:rPr>
              <a:t>conclusion</a:t>
            </a:r>
            <a:r>
              <a:rPr lang="cs-CZ" sz="2800" b="1" dirty="0">
                <a:solidFill>
                  <a:srgbClr val="FF0000"/>
                </a:solidFill>
              </a:rPr>
              <a:t> </a:t>
            </a:r>
            <a:r>
              <a:rPr lang="cs-CZ" sz="2800" b="1" dirty="0" err="1">
                <a:solidFill>
                  <a:srgbClr val="FF0000"/>
                </a:solidFill>
              </a:rPr>
              <a:t>of</a:t>
            </a:r>
            <a:r>
              <a:rPr lang="cs-CZ" sz="2800" b="1" dirty="0">
                <a:solidFill>
                  <a:srgbClr val="FF0000"/>
                </a:solidFill>
              </a:rPr>
              <a:t> </a:t>
            </a:r>
            <a:r>
              <a:rPr lang="cs-CZ" sz="2800" b="1" dirty="0" err="1">
                <a:solidFill>
                  <a:srgbClr val="FF0000"/>
                </a:solidFill>
              </a:rPr>
              <a:t>contract</a:t>
            </a:r>
            <a:endParaRPr lang="cs-CZ" b="1" dirty="0">
              <a:solidFill>
                <a:srgbClr val="FF0000"/>
              </a:solidFill>
            </a:endParaRPr>
          </a:p>
        </p:txBody>
      </p:sp>
      <p:sp>
        <p:nvSpPr>
          <p:cNvPr id="3" name="Zástupný symbol pro obsah 2">
            <a:extLst>
              <a:ext uri="{FF2B5EF4-FFF2-40B4-BE49-F238E27FC236}">
                <a16:creationId xmlns:a16="http://schemas.microsoft.com/office/drawing/2014/main" id="{C9675115-BF03-486A-AC8A-F17E153D0B41}"/>
              </a:ext>
            </a:extLst>
          </p:cNvPr>
          <p:cNvSpPr>
            <a:spLocks noGrp="1"/>
          </p:cNvSpPr>
          <p:nvPr>
            <p:ph idx="1"/>
          </p:nvPr>
        </p:nvSpPr>
        <p:spPr/>
        <p:txBody>
          <a:bodyPr>
            <a:normAutofit lnSpcReduction="10000"/>
          </a:bodyPr>
          <a:lstStyle/>
          <a:p>
            <a:pPr marL="0" indent="0" algn="r">
              <a:buNone/>
            </a:pPr>
            <a:r>
              <a:rPr lang="cs-CZ" b="1" dirty="0" err="1">
                <a:solidFill>
                  <a:schemeClr val="accent5">
                    <a:lumMod val="75000"/>
                  </a:schemeClr>
                </a:solidFill>
              </a:rPr>
              <a:t>Administrative</a:t>
            </a:r>
            <a:r>
              <a:rPr lang="cs-CZ" b="1" dirty="0">
                <a:solidFill>
                  <a:schemeClr val="accent5">
                    <a:lumMod val="75000"/>
                  </a:schemeClr>
                </a:solidFill>
              </a:rPr>
              <a:t> </a:t>
            </a:r>
            <a:r>
              <a:rPr lang="cs-CZ" b="1" dirty="0" err="1">
                <a:solidFill>
                  <a:schemeClr val="accent5">
                    <a:lumMod val="75000"/>
                  </a:schemeClr>
                </a:solidFill>
              </a:rPr>
              <a:t>delict</a:t>
            </a:r>
            <a:r>
              <a:rPr lang="cs-CZ" b="1" dirty="0">
                <a:solidFill>
                  <a:schemeClr val="accent5">
                    <a:lumMod val="75000"/>
                  </a:schemeClr>
                </a:solidFill>
              </a:rPr>
              <a:t> </a:t>
            </a:r>
          </a:p>
          <a:p>
            <a:pPr marL="0" indent="0" algn="r">
              <a:buNone/>
            </a:pPr>
            <a:r>
              <a:rPr lang="cs-CZ" sz="1800" dirty="0">
                <a:solidFill>
                  <a:schemeClr val="accent5">
                    <a:lumMod val="75000"/>
                  </a:schemeClr>
                </a:solidFill>
              </a:rPr>
              <a:t>(Art. 268 </a:t>
            </a:r>
            <a:r>
              <a:rPr lang="cs-CZ" sz="1800" dirty="0" err="1">
                <a:solidFill>
                  <a:schemeClr val="accent5">
                    <a:lumMod val="75000"/>
                  </a:schemeClr>
                </a:solidFill>
              </a:rPr>
              <a:t>of</a:t>
            </a:r>
            <a:r>
              <a:rPr lang="cs-CZ" sz="1800" dirty="0">
                <a:solidFill>
                  <a:schemeClr val="accent5">
                    <a:lumMod val="75000"/>
                  </a:schemeClr>
                </a:solidFill>
              </a:rPr>
              <a:t> </a:t>
            </a:r>
            <a:r>
              <a:rPr lang="cs-CZ" sz="1800" dirty="0" err="1">
                <a:solidFill>
                  <a:schemeClr val="accent5">
                    <a:lumMod val="75000"/>
                  </a:schemeClr>
                </a:solidFill>
              </a:rPr>
              <a:t>law</a:t>
            </a:r>
            <a:r>
              <a:rPr lang="cs-CZ" sz="1800" dirty="0">
                <a:solidFill>
                  <a:schemeClr val="accent5">
                    <a:lumMod val="75000"/>
                  </a:schemeClr>
                </a:solidFill>
              </a:rPr>
              <a:t> n° 134/2016 </a:t>
            </a:r>
            <a:r>
              <a:rPr lang="cs-CZ" sz="1800" dirty="0" err="1">
                <a:solidFill>
                  <a:schemeClr val="accent5">
                    <a:lumMod val="75000"/>
                  </a:schemeClr>
                </a:solidFill>
              </a:rPr>
              <a:t>Coll</a:t>
            </a:r>
            <a:r>
              <a:rPr lang="cs-CZ" sz="1800" dirty="0">
                <a:solidFill>
                  <a:schemeClr val="accent5">
                    <a:lumMod val="75000"/>
                  </a:schemeClr>
                </a:solidFill>
              </a:rPr>
              <a:t>.)</a:t>
            </a:r>
          </a:p>
          <a:p>
            <a:r>
              <a:rPr lang="cs-CZ" sz="2000" dirty="0" err="1"/>
              <a:t>Delict</a:t>
            </a:r>
            <a:r>
              <a:rPr lang="cs-CZ" sz="2000" dirty="0"/>
              <a:t> </a:t>
            </a:r>
            <a:r>
              <a:rPr lang="cs-CZ" sz="2000" dirty="0" err="1"/>
              <a:t>is</a:t>
            </a:r>
            <a:r>
              <a:rPr lang="cs-CZ" sz="2000" dirty="0"/>
              <a:t> </a:t>
            </a:r>
            <a:r>
              <a:rPr lang="cs-CZ" sz="2000" dirty="0" err="1"/>
              <a:t>commited</a:t>
            </a:r>
            <a:r>
              <a:rPr lang="cs-CZ" sz="2000" dirty="0"/>
              <a:t>, </a:t>
            </a:r>
            <a:r>
              <a:rPr lang="cs-CZ" sz="2000" dirty="0" err="1"/>
              <a:t>if</a:t>
            </a:r>
            <a:r>
              <a:rPr lang="cs-CZ" sz="2000" dirty="0"/>
              <a:t>:</a:t>
            </a:r>
          </a:p>
          <a:p>
            <a:pPr lvl="1"/>
            <a:r>
              <a:rPr lang="cs-CZ" sz="1800" dirty="0"/>
              <a:t>CA </a:t>
            </a:r>
            <a:r>
              <a:rPr lang="en-US" sz="1800" dirty="0"/>
              <a:t>fails to comply with the rules</a:t>
            </a:r>
            <a:r>
              <a:rPr lang="cs-CZ" sz="1800" dirty="0"/>
              <a:t> </a:t>
            </a:r>
            <a:r>
              <a:rPr lang="en-US" sz="1800" dirty="0"/>
              <a:t>for the award of a public contract</a:t>
            </a:r>
            <a:endParaRPr lang="cs-CZ" sz="1800" dirty="0"/>
          </a:p>
          <a:p>
            <a:pPr lvl="1"/>
            <a:r>
              <a:rPr lang="en-US" sz="1800" dirty="0"/>
              <a:t>whereby it </a:t>
            </a:r>
            <a:r>
              <a:rPr lang="en-US" sz="1800" i="1" dirty="0"/>
              <a:t>has influenced </a:t>
            </a:r>
            <a:r>
              <a:rPr lang="en-US" sz="1800" dirty="0"/>
              <a:t>or </a:t>
            </a:r>
            <a:r>
              <a:rPr lang="en-US" sz="1800" i="1" dirty="0"/>
              <a:t>can influence </a:t>
            </a:r>
            <a:r>
              <a:rPr lang="en-US" sz="1800" dirty="0"/>
              <a:t>the selection of an </a:t>
            </a:r>
            <a:r>
              <a:rPr lang="cs-CZ" sz="1800" dirty="0"/>
              <a:t>EO</a:t>
            </a:r>
          </a:p>
          <a:p>
            <a:pPr lvl="1"/>
            <a:r>
              <a:rPr lang="cs-CZ" sz="1800" dirty="0"/>
              <a:t>CA </a:t>
            </a:r>
            <a:r>
              <a:rPr lang="cs-CZ" sz="1800" dirty="0" err="1"/>
              <a:t>awards</a:t>
            </a:r>
            <a:r>
              <a:rPr lang="cs-CZ" sz="1800" dirty="0"/>
              <a:t> a public </a:t>
            </a:r>
            <a:r>
              <a:rPr lang="cs-CZ" sz="1800" dirty="0" err="1"/>
              <a:t>contract</a:t>
            </a:r>
            <a:endParaRPr lang="cs-CZ" sz="1800" dirty="0"/>
          </a:p>
          <a:p>
            <a:endParaRPr lang="cs-CZ" sz="2000" dirty="0"/>
          </a:p>
          <a:p>
            <a:r>
              <a:rPr lang="cs-CZ" sz="2000" dirty="0" err="1"/>
              <a:t>Result</a:t>
            </a:r>
            <a:r>
              <a:rPr lang="cs-CZ" sz="2000" dirty="0"/>
              <a:t>: </a:t>
            </a:r>
            <a:r>
              <a:rPr lang="cs-CZ" sz="2000" u="sng" dirty="0"/>
              <a:t>fines</a:t>
            </a:r>
            <a:r>
              <a:rPr lang="cs-CZ" sz="2000" dirty="0"/>
              <a:t> </a:t>
            </a:r>
            <a:r>
              <a:rPr lang="cs-CZ" sz="2000" b="1" dirty="0"/>
              <a:t>up to </a:t>
            </a:r>
            <a:r>
              <a:rPr lang="en-US" sz="2000" b="1" dirty="0"/>
              <a:t>10 % of the public contract price</a:t>
            </a:r>
            <a:r>
              <a:rPr lang="en-US" sz="2000" dirty="0"/>
              <a:t>, or equal to or less than CZK 20</a:t>
            </a:r>
            <a:r>
              <a:rPr lang="cs-CZ" sz="2000" dirty="0"/>
              <a:t> </a:t>
            </a:r>
            <a:r>
              <a:rPr lang="en-US" sz="2000" dirty="0"/>
              <a:t>000</a:t>
            </a:r>
            <a:r>
              <a:rPr lang="cs-CZ" sz="2000" dirty="0"/>
              <a:t> </a:t>
            </a:r>
            <a:r>
              <a:rPr lang="en-US" sz="2000" dirty="0"/>
              <a:t>000 where the total public contract price cannot be established</a:t>
            </a:r>
            <a:endParaRPr lang="cs-CZ" sz="2000" dirty="0"/>
          </a:p>
          <a:p>
            <a:r>
              <a:rPr lang="cs-CZ" sz="2000" i="1" dirty="0"/>
              <a:t>Ex offo </a:t>
            </a:r>
            <a:r>
              <a:rPr lang="cs-CZ" sz="2000" dirty="0" err="1"/>
              <a:t>proceedings</a:t>
            </a:r>
            <a:endParaRPr lang="cs-CZ" sz="2000" dirty="0"/>
          </a:p>
          <a:p>
            <a:r>
              <a:rPr lang="cs-CZ" sz="2000" b="1" dirty="0">
                <a:solidFill>
                  <a:srgbClr val="00B050"/>
                </a:solidFill>
              </a:rPr>
              <a:t>Most </a:t>
            </a:r>
            <a:r>
              <a:rPr lang="cs-CZ" sz="2000" b="1" dirty="0" err="1">
                <a:solidFill>
                  <a:srgbClr val="00B050"/>
                </a:solidFill>
              </a:rPr>
              <a:t>common</a:t>
            </a:r>
            <a:r>
              <a:rPr lang="cs-CZ" sz="2000" b="1" dirty="0">
                <a:solidFill>
                  <a:srgbClr val="00B050"/>
                </a:solidFill>
              </a:rPr>
              <a:t> </a:t>
            </a:r>
            <a:r>
              <a:rPr lang="cs-CZ" sz="2000" dirty="0"/>
              <a:t>as </a:t>
            </a:r>
            <a:r>
              <a:rPr lang="cs-CZ" sz="2000" dirty="0" err="1"/>
              <a:t>for</a:t>
            </a:r>
            <a:r>
              <a:rPr lang="cs-CZ" sz="2000" dirty="0"/>
              <a:t> </a:t>
            </a:r>
            <a:r>
              <a:rPr lang="cs-CZ" sz="2000" dirty="0" err="1"/>
              <a:t>modifications</a:t>
            </a:r>
            <a:r>
              <a:rPr lang="cs-CZ" sz="2000" dirty="0"/>
              <a:t> </a:t>
            </a:r>
            <a:r>
              <a:rPr lang="cs-CZ" sz="2000" dirty="0" err="1"/>
              <a:t>of</a:t>
            </a:r>
            <a:r>
              <a:rPr lang="cs-CZ" sz="2000" dirty="0"/>
              <a:t> </a:t>
            </a:r>
            <a:r>
              <a:rPr lang="cs-CZ" sz="2000" dirty="0" err="1"/>
              <a:t>contracts</a:t>
            </a:r>
            <a:endParaRPr lang="cs-CZ" sz="2000" dirty="0"/>
          </a:p>
          <a:p>
            <a:r>
              <a:rPr lang="cs-CZ" sz="2000" dirty="0" err="1"/>
              <a:t>Commenced</a:t>
            </a:r>
            <a:r>
              <a:rPr lang="cs-CZ" sz="2000" dirty="0"/>
              <a:t> </a:t>
            </a:r>
            <a:r>
              <a:rPr lang="cs-CZ" sz="2000" dirty="0" err="1"/>
              <a:t>often</a:t>
            </a:r>
            <a:r>
              <a:rPr lang="cs-CZ" sz="2000" dirty="0"/>
              <a:t> on </a:t>
            </a:r>
            <a:r>
              <a:rPr lang="cs-CZ" sz="2000" dirty="0" err="1"/>
              <a:t>the</a:t>
            </a:r>
            <a:r>
              <a:rPr lang="cs-CZ" sz="2000" dirty="0"/>
              <a:t> </a:t>
            </a:r>
            <a:r>
              <a:rPr lang="cs-CZ" sz="2000" dirty="0" err="1"/>
              <a:t>ground</a:t>
            </a:r>
            <a:r>
              <a:rPr lang="cs-CZ" sz="2000" dirty="0"/>
              <a:t> </a:t>
            </a:r>
            <a:r>
              <a:rPr lang="cs-CZ" sz="2000" dirty="0" err="1"/>
              <a:t>of</a:t>
            </a:r>
            <a:r>
              <a:rPr lang="cs-CZ" sz="2000" dirty="0"/>
              <a:t> a </a:t>
            </a:r>
            <a:r>
              <a:rPr lang="cs-CZ" sz="2000" b="1" dirty="0" err="1"/>
              <a:t>motion</a:t>
            </a:r>
            <a:endParaRPr lang="cs-CZ" sz="2000" b="1" dirty="0"/>
          </a:p>
          <a:p>
            <a:endParaRPr lang="cs-CZ" dirty="0"/>
          </a:p>
        </p:txBody>
      </p:sp>
    </p:spTree>
    <p:extLst>
      <p:ext uri="{BB962C8B-B14F-4D97-AF65-F5344CB8AC3E}">
        <p14:creationId xmlns:p14="http://schemas.microsoft.com/office/powerpoint/2010/main" val="376031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4159B7-4B41-4483-A4FB-9EB3CC2C98F8}"/>
              </a:ext>
            </a:extLst>
          </p:cNvPr>
          <p:cNvSpPr>
            <a:spLocks noGrp="1"/>
          </p:cNvSpPr>
          <p:nvPr>
            <p:ph type="title"/>
          </p:nvPr>
        </p:nvSpPr>
        <p:spPr/>
        <p:txBody>
          <a:bodyPr/>
          <a:lstStyle/>
          <a:p>
            <a:r>
              <a:rPr lang="cs-CZ" dirty="0" err="1"/>
              <a:t>Review</a:t>
            </a:r>
            <a:r>
              <a:rPr lang="cs-CZ" dirty="0"/>
              <a:t> </a:t>
            </a:r>
            <a:r>
              <a:rPr lang="cs-CZ" dirty="0" err="1"/>
              <a:t>proceedings</a:t>
            </a:r>
            <a:r>
              <a:rPr lang="cs-CZ" dirty="0"/>
              <a:t> </a:t>
            </a:r>
            <a:r>
              <a:rPr lang="cs-CZ" dirty="0" err="1"/>
              <a:t>at</a:t>
            </a:r>
            <a:r>
              <a:rPr lang="cs-CZ" dirty="0"/>
              <a:t> OPC</a:t>
            </a:r>
            <a:br>
              <a:rPr lang="cs-CZ" dirty="0"/>
            </a:br>
            <a:r>
              <a:rPr lang="cs-CZ" sz="2800" b="1" dirty="0" err="1">
                <a:solidFill>
                  <a:srgbClr val="FF0000"/>
                </a:solidFill>
              </a:rPr>
              <a:t>after</a:t>
            </a:r>
            <a:r>
              <a:rPr lang="cs-CZ" sz="2800" b="1" dirty="0">
                <a:solidFill>
                  <a:srgbClr val="FF0000"/>
                </a:solidFill>
              </a:rPr>
              <a:t> </a:t>
            </a:r>
            <a:r>
              <a:rPr lang="cs-CZ" sz="2800" b="1" dirty="0" err="1">
                <a:solidFill>
                  <a:srgbClr val="FF0000"/>
                </a:solidFill>
              </a:rPr>
              <a:t>conclusion</a:t>
            </a:r>
            <a:r>
              <a:rPr lang="cs-CZ" sz="2800" b="1" dirty="0">
                <a:solidFill>
                  <a:srgbClr val="FF0000"/>
                </a:solidFill>
              </a:rPr>
              <a:t> </a:t>
            </a:r>
            <a:r>
              <a:rPr lang="cs-CZ" sz="2800" b="1" dirty="0" err="1">
                <a:solidFill>
                  <a:srgbClr val="FF0000"/>
                </a:solidFill>
              </a:rPr>
              <a:t>of</a:t>
            </a:r>
            <a:r>
              <a:rPr lang="cs-CZ" sz="2800" b="1" dirty="0">
                <a:solidFill>
                  <a:srgbClr val="FF0000"/>
                </a:solidFill>
              </a:rPr>
              <a:t> </a:t>
            </a:r>
            <a:r>
              <a:rPr lang="cs-CZ" sz="2800" b="1" dirty="0" err="1">
                <a:solidFill>
                  <a:srgbClr val="FF0000"/>
                </a:solidFill>
              </a:rPr>
              <a:t>contract</a:t>
            </a:r>
            <a:endParaRPr lang="cs-CZ" b="1" dirty="0">
              <a:solidFill>
                <a:srgbClr val="FF0000"/>
              </a:solidFill>
            </a:endParaRPr>
          </a:p>
        </p:txBody>
      </p:sp>
      <p:sp>
        <p:nvSpPr>
          <p:cNvPr id="3" name="Zástupný symbol pro obsah 2">
            <a:extLst>
              <a:ext uri="{FF2B5EF4-FFF2-40B4-BE49-F238E27FC236}">
                <a16:creationId xmlns:a16="http://schemas.microsoft.com/office/drawing/2014/main" id="{C9675115-BF03-486A-AC8A-F17E153D0B41}"/>
              </a:ext>
            </a:extLst>
          </p:cNvPr>
          <p:cNvSpPr>
            <a:spLocks noGrp="1"/>
          </p:cNvSpPr>
          <p:nvPr>
            <p:ph idx="1"/>
          </p:nvPr>
        </p:nvSpPr>
        <p:spPr>
          <a:xfrm>
            <a:off x="838200" y="1825625"/>
            <a:ext cx="10515600" cy="4827936"/>
          </a:xfrm>
        </p:spPr>
        <p:txBody>
          <a:bodyPr>
            <a:normAutofit/>
          </a:bodyPr>
          <a:lstStyle/>
          <a:p>
            <a:pPr marL="0" indent="0" algn="r">
              <a:buNone/>
            </a:pPr>
            <a:r>
              <a:rPr lang="cs-CZ" b="1" dirty="0" err="1">
                <a:solidFill>
                  <a:schemeClr val="accent5">
                    <a:lumMod val="75000"/>
                  </a:schemeClr>
                </a:solidFill>
              </a:rPr>
              <a:t>Ban</a:t>
            </a:r>
            <a:r>
              <a:rPr lang="cs-CZ" b="1" dirty="0">
                <a:solidFill>
                  <a:schemeClr val="accent5">
                    <a:lumMod val="75000"/>
                  </a:schemeClr>
                </a:solidFill>
              </a:rPr>
              <a:t> </a:t>
            </a:r>
            <a:r>
              <a:rPr lang="cs-CZ" b="1" dirty="0" err="1">
                <a:solidFill>
                  <a:schemeClr val="accent5">
                    <a:lumMod val="75000"/>
                  </a:schemeClr>
                </a:solidFill>
              </a:rPr>
              <a:t>of</a:t>
            </a:r>
            <a:r>
              <a:rPr lang="cs-CZ" b="1" dirty="0">
                <a:solidFill>
                  <a:schemeClr val="accent5">
                    <a:lumMod val="75000"/>
                  </a:schemeClr>
                </a:solidFill>
              </a:rPr>
              <a:t> performance </a:t>
            </a:r>
            <a:r>
              <a:rPr lang="cs-CZ" b="1" dirty="0" err="1">
                <a:solidFill>
                  <a:schemeClr val="accent5">
                    <a:lumMod val="75000"/>
                  </a:schemeClr>
                </a:solidFill>
              </a:rPr>
              <a:t>of</a:t>
            </a:r>
            <a:r>
              <a:rPr lang="cs-CZ" b="1" dirty="0">
                <a:solidFill>
                  <a:schemeClr val="accent5">
                    <a:lumMod val="75000"/>
                  </a:schemeClr>
                </a:solidFill>
              </a:rPr>
              <a:t> </a:t>
            </a:r>
            <a:r>
              <a:rPr lang="cs-CZ" b="1" dirty="0" err="1">
                <a:solidFill>
                  <a:schemeClr val="accent5">
                    <a:lumMod val="75000"/>
                  </a:schemeClr>
                </a:solidFill>
              </a:rPr>
              <a:t>contract</a:t>
            </a:r>
            <a:r>
              <a:rPr lang="cs-CZ" b="1" dirty="0">
                <a:solidFill>
                  <a:schemeClr val="accent5">
                    <a:lumMod val="75000"/>
                  </a:schemeClr>
                </a:solidFill>
              </a:rPr>
              <a:t> </a:t>
            </a:r>
          </a:p>
          <a:p>
            <a:pPr marL="0" indent="0" algn="r">
              <a:buNone/>
            </a:pPr>
            <a:r>
              <a:rPr lang="cs-CZ" sz="1800" dirty="0">
                <a:solidFill>
                  <a:schemeClr val="accent5">
                    <a:lumMod val="75000"/>
                  </a:schemeClr>
                </a:solidFill>
              </a:rPr>
              <a:t>(Art. 268 </a:t>
            </a:r>
            <a:r>
              <a:rPr lang="cs-CZ" sz="1800" dirty="0" err="1">
                <a:solidFill>
                  <a:schemeClr val="accent5">
                    <a:lumMod val="75000"/>
                  </a:schemeClr>
                </a:solidFill>
              </a:rPr>
              <a:t>of</a:t>
            </a:r>
            <a:r>
              <a:rPr lang="cs-CZ" sz="1800" dirty="0">
                <a:solidFill>
                  <a:schemeClr val="accent5">
                    <a:lumMod val="75000"/>
                  </a:schemeClr>
                </a:solidFill>
              </a:rPr>
              <a:t> </a:t>
            </a:r>
            <a:r>
              <a:rPr lang="cs-CZ" sz="1800" dirty="0" err="1">
                <a:solidFill>
                  <a:schemeClr val="accent5">
                    <a:lumMod val="75000"/>
                  </a:schemeClr>
                </a:solidFill>
              </a:rPr>
              <a:t>law</a:t>
            </a:r>
            <a:r>
              <a:rPr lang="cs-CZ" sz="1800" dirty="0">
                <a:solidFill>
                  <a:schemeClr val="accent5">
                    <a:lumMod val="75000"/>
                  </a:schemeClr>
                </a:solidFill>
              </a:rPr>
              <a:t> n° 134/2016 </a:t>
            </a:r>
            <a:r>
              <a:rPr lang="cs-CZ" sz="1800" dirty="0" err="1">
                <a:solidFill>
                  <a:schemeClr val="accent5">
                    <a:lumMod val="75000"/>
                  </a:schemeClr>
                </a:solidFill>
              </a:rPr>
              <a:t>Coll</a:t>
            </a:r>
            <a:r>
              <a:rPr lang="cs-CZ" sz="1800" dirty="0">
                <a:solidFill>
                  <a:schemeClr val="accent5">
                    <a:lumMod val="75000"/>
                  </a:schemeClr>
                </a:solidFill>
              </a:rPr>
              <a:t>.)</a:t>
            </a:r>
          </a:p>
          <a:p>
            <a:pPr marL="0" indent="0" algn="r">
              <a:buNone/>
            </a:pPr>
            <a:endParaRPr lang="cs-CZ" sz="1800" dirty="0">
              <a:solidFill>
                <a:schemeClr val="accent5">
                  <a:lumMod val="75000"/>
                </a:schemeClr>
              </a:solidFill>
            </a:endParaRPr>
          </a:p>
          <a:p>
            <a:r>
              <a:rPr lang="cs-CZ" sz="2000" dirty="0" err="1"/>
              <a:t>Implementation</a:t>
            </a:r>
            <a:r>
              <a:rPr lang="cs-CZ" sz="2000" dirty="0"/>
              <a:t> </a:t>
            </a:r>
            <a:r>
              <a:rPr lang="cs-CZ" sz="2000" dirty="0" err="1"/>
              <a:t>of</a:t>
            </a:r>
            <a:r>
              <a:rPr lang="cs-CZ" sz="2000" dirty="0"/>
              <a:t> </a:t>
            </a:r>
            <a:r>
              <a:rPr lang="cs-CZ" sz="2000" b="1" dirty="0"/>
              <a:t>Art. 2d </a:t>
            </a:r>
            <a:r>
              <a:rPr lang="cs-CZ" sz="2000" dirty="0" err="1"/>
              <a:t>of</a:t>
            </a:r>
            <a:r>
              <a:rPr lang="cs-CZ" sz="2000" dirty="0"/>
              <a:t> </a:t>
            </a:r>
            <a:r>
              <a:rPr lang="cs-CZ" sz="2000" dirty="0" err="1"/>
              <a:t>procedural</a:t>
            </a:r>
            <a:r>
              <a:rPr lang="cs-CZ" sz="2000" dirty="0"/>
              <a:t> </a:t>
            </a:r>
            <a:r>
              <a:rPr lang="cs-CZ" sz="2000" dirty="0" err="1"/>
              <a:t>directive</a:t>
            </a:r>
            <a:r>
              <a:rPr lang="cs-CZ" sz="2000" dirty="0"/>
              <a:t> n° 89/665/EEC (</a:t>
            </a:r>
            <a:r>
              <a:rPr lang="cs-CZ" sz="2000" dirty="0" err="1"/>
              <a:t>ineffectiveness</a:t>
            </a:r>
            <a:r>
              <a:rPr lang="cs-CZ" sz="2000" dirty="0"/>
              <a:t>)</a:t>
            </a:r>
          </a:p>
          <a:p>
            <a:endParaRPr lang="cs-CZ" sz="2200" b="1" dirty="0"/>
          </a:p>
          <a:p>
            <a:r>
              <a:rPr lang="cs-CZ" sz="2200" b="1" dirty="0" err="1"/>
              <a:t>enumerative</a:t>
            </a:r>
            <a:r>
              <a:rPr lang="cs-CZ" sz="2200" b="1" dirty="0"/>
              <a:t> list </a:t>
            </a:r>
            <a:r>
              <a:rPr lang="cs-CZ" sz="2200" b="1" dirty="0" err="1"/>
              <a:t>of</a:t>
            </a:r>
            <a:r>
              <a:rPr lang="cs-CZ" sz="2200" b="1" dirty="0"/>
              <a:t> </a:t>
            </a:r>
            <a:r>
              <a:rPr lang="cs-CZ" sz="2200" b="1" dirty="0" err="1"/>
              <a:t>grounds</a:t>
            </a:r>
            <a:r>
              <a:rPr lang="cs-CZ" sz="2200" dirty="0"/>
              <a:t>; in </a:t>
            </a:r>
            <a:r>
              <a:rPr lang="cs-CZ" sz="2200" dirty="0" err="1"/>
              <a:t>relation</a:t>
            </a:r>
            <a:r>
              <a:rPr lang="cs-CZ" sz="2200" dirty="0"/>
              <a:t> to </a:t>
            </a:r>
            <a:r>
              <a:rPr lang="cs-CZ" sz="2200" dirty="0" err="1"/>
              <a:t>contract</a:t>
            </a:r>
            <a:r>
              <a:rPr lang="cs-CZ" sz="2200" dirty="0"/>
              <a:t> </a:t>
            </a:r>
            <a:r>
              <a:rPr lang="cs-CZ" sz="2200" dirty="0" err="1"/>
              <a:t>modification</a:t>
            </a:r>
            <a:r>
              <a:rPr lang="cs-CZ" sz="2200" dirty="0"/>
              <a:t> </a:t>
            </a:r>
            <a:r>
              <a:rPr lang="cs-CZ" sz="2200" dirty="0" err="1"/>
              <a:t>those</a:t>
            </a:r>
            <a:r>
              <a:rPr lang="cs-CZ" sz="2200" dirty="0"/>
              <a:t> </a:t>
            </a:r>
            <a:r>
              <a:rPr lang="cs-CZ" sz="2200" dirty="0" err="1"/>
              <a:t>may</a:t>
            </a:r>
            <a:r>
              <a:rPr lang="cs-CZ" sz="2200" dirty="0"/>
              <a:t> </a:t>
            </a:r>
            <a:r>
              <a:rPr lang="cs-CZ" sz="2200" dirty="0" err="1"/>
              <a:t>be</a:t>
            </a:r>
            <a:r>
              <a:rPr lang="cs-CZ" sz="2200" dirty="0"/>
              <a:t>:</a:t>
            </a:r>
          </a:p>
          <a:p>
            <a:pPr lvl="1"/>
            <a:endParaRPr lang="cs-CZ" sz="1800" dirty="0"/>
          </a:p>
          <a:p>
            <a:pPr lvl="1"/>
            <a:r>
              <a:rPr lang="cs-CZ" sz="1800" dirty="0"/>
              <a:t>CA has </a:t>
            </a:r>
            <a:r>
              <a:rPr lang="cs-CZ" sz="1800" dirty="0" err="1"/>
              <a:t>concluded</a:t>
            </a:r>
            <a:r>
              <a:rPr lang="cs-CZ" sz="1800" dirty="0"/>
              <a:t> a </a:t>
            </a:r>
            <a:r>
              <a:rPr lang="cs-CZ" sz="1800" dirty="0" err="1"/>
              <a:t>contract</a:t>
            </a:r>
            <a:r>
              <a:rPr lang="cs-CZ" sz="1800" dirty="0"/>
              <a:t> </a:t>
            </a:r>
            <a:r>
              <a:rPr lang="cs-CZ" sz="1800" u="sng" dirty="0" err="1"/>
              <a:t>without</a:t>
            </a:r>
            <a:r>
              <a:rPr lang="cs-CZ" sz="1800" u="sng" dirty="0"/>
              <a:t> prior </a:t>
            </a:r>
            <a:r>
              <a:rPr lang="cs-CZ" sz="1800" u="sng" dirty="0" err="1"/>
              <a:t>publication</a:t>
            </a:r>
            <a:r>
              <a:rPr lang="cs-CZ" sz="1800" u="sng" dirty="0"/>
              <a:t>, </a:t>
            </a:r>
            <a:r>
              <a:rPr lang="cs-CZ" sz="1800" u="sng" dirty="0" err="1"/>
              <a:t>when</a:t>
            </a:r>
            <a:r>
              <a:rPr lang="cs-CZ" sz="1800" u="sng" dirty="0"/>
              <a:t> </a:t>
            </a:r>
            <a:r>
              <a:rPr lang="cs-CZ" sz="1800" u="sng" dirty="0" err="1"/>
              <a:t>obligatory</a:t>
            </a:r>
            <a:r>
              <a:rPr lang="cs-CZ" sz="1800" u="sng" dirty="0"/>
              <a:t> </a:t>
            </a:r>
            <a:r>
              <a:rPr lang="cs-CZ" sz="1800" dirty="0"/>
              <a:t>(e. g. </a:t>
            </a:r>
            <a:r>
              <a:rPr lang="en-GB" sz="1800" dirty="0"/>
              <a:t>unlawful</a:t>
            </a:r>
            <a:r>
              <a:rPr lang="cs-CZ" sz="1800" dirty="0"/>
              <a:t> </a:t>
            </a:r>
            <a:r>
              <a:rPr lang="cs-CZ" sz="1800" dirty="0" err="1"/>
              <a:t>negotiated</a:t>
            </a:r>
            <a:r>
              <a:rPr lang="cs-CZ" sz="1800" dirty="0"/>
              <a:t> </a:t>
            </a:r>
            <a:r>
              <a:rPr lang="cs-CZ" sz="1800" dirty="0" err="1"/>
              <a:t>procedure</a:t>
            </a:r>
            <a:r>
              <a:rPr lang="cs-CZ" sz="1800" dirty="0"/>
              <a:t> </a:t>
            </a:r>
            <a:r>
              <a:rPr lang="cs-CZ" sz="1800" dirty="0" err="1"/>
              <a:t>without</a:t>
            </a:r>
            <a:r>
              <a:rPr lang="cs-CZ" sz="1800" dirty="0"/>
              <a:t> prior </a:t>
            </a:r>
            <a:r>
              <a:rPr lang="cs-CZ" sz="1800" dirty="0" err="1"/>
              <a:t>publication</a:t>
            </a:r>
            <a:r>
              <a:rPr lang="cs-CZ" sz="1800" dirty="0"/>
              <a:t>)</a:t>
            </a:r>
          </a:p>
          <a:p>
            <a:pPr lvl="1"/>
            <a:endParaRPr lang="cs-CZ" sz="2000" dirty="0"/>
          </a:p>
          <a:p>
            <a:pPr lvl="1"/>
            <a:r>
              <a:rPr lang="cs-CZ" sz="2000" dirty="0"/>
              <a:t>CA has </a:t>
            </a:r>
            <a:r>
              <a:rPr lang="cs-CZ" sz="2000" dirty="0" err="1"/>
              <a:t>concluded</a:t>
            </a:r>
            <a:r>
              <a:rPr lang="cs-CZ" sz="2000" dirty="0"/>
              <a:t> a </a:t>
            </a:r>
            <a:r>
              <a:rPr lang="cs-CZ" sz="2000" dirty="0" err="1"/>
              <a:t>contract</a:t>
            </a:r>
            <a:r>
              <a:rPr lang="cs-CZ" sz="2000" dirty="0"/>
              <a:t> </a:t>
            </a:r>
            <a:r>
              <a:rPr lang="en-US" sz="2000" u="sng" dirty="0"/>
              <a:t>despite a ban on the conclusion</a:t>
            </a:r>
            <a:r>
              <a:rPr lang="en-US" sz="2000" dirty="0"/>
              <a:t> of the contract </a:t>
            </a:r>
            <a:r>
              <a:rPr lang="en-US" sz="2000" u="sng" dirty="0"/>
              <a:t>stipulated by</a:t>
            </a:r>
            <a:r>
              <a:rPr lang="cs-CZ" sz="2000" u="sng" dirty="0"/>
              <a:t> </a:t>
            </a:r>
            <a:r>
              <a:rPr lang="cs-CZ" sz="2000" u="sng" dirty="0" err="1"/>
              <a:t>the</a:t>
            </a:r>
            <a:r>
              <a:rPr lang="cs-CZ" sz="2000" u="sng" dirty="0"/>
              <a:t> </a:t>
            </a:r>
            <a:r>
              <a:rPr lang="cs-CZ" sz="2000" u="sng" dirty="0" err="1"/>
              <a:t>law</a:t>
            </a:r>
            <a:r>
              <a:rPr lang="cs-CZ" sz="2000" dirty="0"/>
              <a:t> n° 134/2016</a:t>
            </a:r>
          </a:p>
          <a:p>
            <a:endParaRPr lang="cs-CZ" sz="2400" dirty="0"/>
          </a:p>
        </p:txBody>
      </p:sp>
    </p:spTree>
    <p:extLst>
      <p:ext uri="{BB962C8B-B14F-4D97-AF65-F5344CB8AC3E}">
        <p14:creationId xmlns:p14="http://schemas.microsoft.com/office/powerpoint/2010/main" val="21372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4159B7-4B41-4483-A4FB-9EB3CC2C98F8}"/>
              </a:ext>
            </a:extLst>
          </p:cNvPr>
          <p:cNvSpPr>
            <a:spLocks noGrp="1"/>
          </p:cNvSpPr>
          <p:nvPr>
            <p:ph type="title"/>
          </p:nvPr>
        </p:nvSpPr>
        <p:spPr/>
        <p:txBody>
          <a:bodyPr/>
          <a:lstStyle/>
          <a:p>
            <a:r>
              <a:rPr lang="cs-CZ" dirty="0" err="1"/>
              <a:t>Review</a:t>
            </a:r>
            <a:r>
              <a:rPr lang="cs-CZ" dirty="0"/>
              <a:t> </a:t>
            </a:r>
            <a:r>
              <a:rPr lang="cs-CZ" dirty="0" err="1"/>
              <a:t>proceedings</a:t>
            </a:r>
            <a:r>
              <a:rPr lang="cs-CZ" dirty="0"/>
              <a:t> </a:t>
            </a:r>
            <a:r>
              <a:rPr lang="cs-CZ" dirty="0" err="1"/>
              <a:t>at</a:t>
            </a:r>
            <a:r>
              <a:rPr lang="cs-CZ" dirty="0"/>
              <a:t> OPC</a:t>
            </a:r>
            <a:br>
              <a:rPr lang="cs-CZ" dirty="0"/>
            </a:br>
            <a:r>
              <a:rPr lang="cs-CZ" sz="2800" b="1" dirty="0" err="1">
                <a:solidFill>
                  <a:srgbClr val="FF0000"/>
                </a:solidFill>
              </a:rPr>
              <a:t>after</a:t>
            </a:r>
            <a:r>
              <a:rPr lang="cs-CZ" sz="2800" b="1" dirty="0">
                <a:solidFill>
                  <a:srgbClr val="FF0000"/>
                </a:solidFill>
              </a:rPr>
              <a:t> </a:t>
            </a:r>
            <a:r>
              <a:rPr lang="cs-CZ" sz="2800" b="1" dirty="0" err="1">
                <a:solidFill>
                  <a:srgbClr val="FF0000"/>
                </a:solidFill>
              </a:rPr>
              <a:t>conclusion</a:t>
            </a:r>
            <a:r>
              <a:rPr lang="cs-CZ" sz="2800" b="1" dirty="0">
                <a:solidFill>
                  <a:srgbClr val="FF0000"/>
                </a:solidFill>
              </a:rPr>
              <a:t> </a:t>
            </a:r>
            <a:r>
              <a:rPr lang="cs-CZ" sz="2800" b="1" dirty="0" err="1">
                <a:solidFill>
                  <a:srgbClr val="FF0000"/>
                </a:solidFill>
              </a:rPr>
              <a:t>of</a:t>
            </a:r>
            <a:r>
              <a:rPr lang="cs-CZ" sz="2800" b="1" dirty="0">
                <a:solidFill>
                  <a:srgbClr val="FF0000"/>
                </a:solidFill>
              </a:rPr>
              <a:t> </a:t>
            </a:r>
            <a:r>
              <a:rPr lang="cs-CZ" sz="2800" b="1" dirty="0" err="1">
                <a:solidFill>
                  <a:srgbClr val="FF0000"/>
                </a:solidFill>
              </a:rPr>
              <a:t>contract</a:t>
            </a:r>
            <a:endParaRPr lang="cs-CZ" b="1" dirty="0">
              <a:solidFill>
                <a:srgbClr val="FF0000"/>
              </a:solidFill>
            </a:endParaRPr>
          </a:p>
        </p:txBody>
      </p:sp>
      <p:sp>
        <p:nvSpPr>
          <p:cNvPr id="3" name="Zástupný symbol pro obsah 2">
            <a:extLst>
              <a:ext uri="{FF2B5EF4-FFF2-40B4-BE49-F238E27FC236}">
                <a16:creationId xmlns:a16="http://schemas.microsoft.com/office/drawing/2014/main" id="{C9675115-BF03-486A-AC8A-F17E153D0B41}"/>
              </a:ext>
            </a:extLst>
          </p:cNvPr>
          <p:cNvSpPr>
            <a:spLocks noGrp="1"/>
          </p:cNvSpPr>
          <p:nvPr>
            <p:ph idx="1"/>
          </p:nvPr>
        </p:nvSpPr>
        <p:spPr>
          <a:xfrm>
            <a:off x="838200" y="1825625"/>
            <a:ext cx="10515600" cy="4827936"/>
          </a:xfrm>
        </p:spPr>
        <p:txBody>
          <a:bodyPr>
            <a:normAutofit/>
          </a:bodyPr>
          <a:lstStyle/>
          <a:p>
            <a:pPr marL="0" indent="0" algn="r">
              <a:buNone/>
            </a:pPr>
            <a:r>
              <a:rPr lang="cs-CZ" b="1" dirty="0" err="1">
                <a:solidFill>
                  <a:schemeClr val="accent5">
                    <a:lumMod val="75000"/>
                  </a:schemeClr>
                </a:solidFill>
              </a:rPr>
              <a:t>Ban</a:t>
            </a:r>
            <a:r>
              <a:rPr lang="cs-CZ" b="1" dirty="0">
                <a:solidFill>
                  <a:schemeClr val="accent5">
                    <a:lumMod val="75000"/>
                  </a:schemeClr>
                </a:solidFill>
              </a:rPr>
              <a:t> </a:t>
            </a:r>
            <a:r>
              <a:rPr lang="cs-CZ" b="1" dirty="0" err="1">
                <a:solidFill>
                  <a:schemeClr val="accent5">
                    <a:lumMod val="75000"/>
                  </a:schemeClr>
                </a:solidFill>
              </a:rPr>
              <a:t>of</a:t>
            </a:r>
            <a:r>
              <a:rPr lang="cs-CZ" b="1" dirty="0">
                <a:solidFill>
                  <a:schemeClr val="accent5">
                    <a:lumMod val="75000"/>
                  </a:schemeClr>
                </a:solidFill>
              </a:rPr>
              <a:t> performance</a:t>
            </a:r>
          </a:p>
          <a:p>
            <a:r>
              <a:rPr lang="cs-CZ" sz="2400" dirty="0" err="1"/>
              <a:t>Question</a:t>
            </a:r>
            <a:r>
              <a:rPr lang="cs-CZ" sz="2400" dirty="0"/>
              <a:t> </a:t>
            </a:r>
            <a:r>
              <a:rPr lang="cs-CZ" sz="2400" dirty="0" err="1"/>
              <a:t>of</a:t>
            </a:r>
            <a:r>
              <a:rPr lang="cs-CZ" sz="2400" dirty="0"/>
              <a:t> </a:t>
            </a:r>
            <a:r>
              <a:rPr lang="cs-CZ" sz="2400" b="1" dirty="0" err="1"/>
              <a:t>time</a:t>
            </a:r>
            <a:r>
              <a:rPr lang="cs-CZ" sz="2400" dirty="0"/>
              <a:t>:</a:t>
            </a:r>
          </a:p>
          <a:p>
            <a:pPr lvl="1"/>
            <a:r>
              <a:rPr lang="cs-CZ" sz="2000" b="1" dirty="0" err="1"/>
              <a:t>Once</a:t>
            </a:r>
            <a:r>
              <a:rPr lang="cs-CZ" sz="2000" b="1" dirty="0"/>
              <a:t> </a:t>
            </a:r>
            <a:r>
              <a:rPr lang="cs-CZ" sz="2000" b="1" dirty="0" err="1"/>
              <a:t>the</a:t>
            </a:r>
            <a:r>
              <a:rPr lang="cs-CZ" sz="2000" b="1" dirty="0"/>
              <a:t> </a:t>
            </a:r>
            <a:r>
              <a:rPr lang="cs-CZ" sz="2000" b="1" dirty="0" err="1"/>
              <a:t>contract</a:t>
            </a:r>
            <a:r>
              <a:rPr lang="cs-CZ" sz="2000" b="1" dirty="0"/>
              <a:t> </a:t>
            </a:r>
            <a:r>
              <a:rPr lang="cs-CZ" sz="2000" b="1" dirty="0" err="1"/>
              <a:t>is</a:t>
            </a:r>
            <a:r>
              <a:rPr lang="cs-CZ" sz="2000" b="1" dirty="0"/>
              <a:t> </a:t>
            </a:r>
            <a:r>
              <a:rPr lang="cs-CZ" sz="2000" b="1" dirty="0" err="1"/>
              <a:t>performed</a:t>
            </a:r>
            <a:r>
              <a:rPr lang="cs-CZ" sz="2000" b="1" dirty="0"/>
              <a:t>, </a:t>
            </a:r>
            <a:r>
              <a:rPr lang="cs-CZ" sz="2000" b="1" dirty="0" err="1"/>
              <a:t>the</a:t>
            </a:r>
            <a:r>
              <a:rPr lang="cs-CZ" sz="2000" b="1" dirty="0"/>
              <a:t> </a:t>
            </a:r>
            <a:r>
              <a:rPr lang="cs-CZ" sz="2000" b="1" dirty="0" err="1"/>
              <a:t>ban</a:t>
            </a:r>
            <a:r>
              <a:rPr lang="cs-CZ" sz="2000" b="1" dirty="0"/>
              <a:t> </a:t>
            </a:r>
            <a:r>
              <a:rPr lang="cs-CZ" sz="2000" b="1" dirty="0" err="1"/>
              <a:t>cannot</a:t>
            </a:r>
            <a:r>
              <a:rPr lang="cs-CZ" sz="2000" b="1" dirty="0"/>
              <a:t> </a:t>
            </a:r>
            <a:r>
              <a:rPr lang="cs-CZ" sz="2000" b="1" dirty="0" err="1"/>
              <a:t>be</a:t>
            </a:r>
            <a:r>
              <a:rPr lang="cs-CZ" sz="2000" b="1" dirty="0"/>
              <a:t> </a:t>
            </a:r>
            <a:r>
              <a:rPr lang="cs-CZ" sz="2000" b="1" dirty="0" err="1"/>
              <a:t>imposed</a:t>
            </a:r>
            <a:r>
              <a:rPr lang="cs-CZ" sz="2000" b="1" dirty="0"/>
              <a:t> </a:t>
            </a:r>
            <a:r>
              <a:rPr lang="cs-CZ" sz="2000" dirty="0"/>
              <a:t/>
            </a:r>
            <a:br>
              <a:rPr lang="cs-CZ" sz="2000" dirty="0"/>
            </a:br>
            <a:r>
              <a:rPr lang="cs-CZ" sz="2000" dirty="0"/>
              <a:t>(</a:t>
            </a:r>
            <a:r>
              <a:rPr lang="cs-CZ" sz="2000" dirty="0" err="1"/>
              <a:t>certainty</a:t>
            </a:r>
            <a:r>
              <a:rPr lang="cs-CZ" sz="2000" dirty="0"/>
              <a:t> </a:t>
            </a:r>
            <a:r>
              <a:rPr lang="cs-CZ" sz="2000" dirty="0" err="1"/>
              <a:t>of</a:t>
            </a:r>
            <a:r>
              <a:rPr lang="cs-CZ" sz="2000" dirty="0"/>
              <a:t> </a:t>
            </a:r>
            <a:r>
              <a:rPr lang="cs-CZ" sz="2000" dirty="0" err="1"/>
              <a:t>the</a:t>
            </a:r>
            <a:r>
              <a:rPr lang="cs-CZ" sz="2000" dirty="0"/>
              <a:t> </a:t>
            </a:r>
            <a:r>
              <a:rPr lang="cs-CZ" sz="2000" dirty="0" err="1"/>
              <a:t>other</a:t>
            </a:r>
            <a:r>
              <a:rPr lang="cs-CZ" sz="2000" dirty="0"/>
              <a:t> party to a </a:t>
            </a:r>
            <a:r>
              <a:rPr lang="cs-CZ" sz="2000" dirty="0" err="1"/>
              <a:t>contract</a:t>
            </a:r>
            <a:r>
              <a:rPr lang="cs-CZ" sz="2000" dirty="0"/>
              <a:t>)</a:t>
            </a:r>
          </a:p>
          <a:p>
            <a:pPr lvl="1"/>
            <a:r>
              <a:rPr lang="cs-CZ" sz="2000" dirty="0" err="1"/>
              <a:t>Petition</a:t>
            </a:r>
            <a:r>
              <a:rPr lang="cs-CZ" sz="2000" dirty="0"/>
              <a:t> </a:t>
            </a:r>
            <a:r>
              <a:rPr lang="cs-CZ" sz="2000" dirty="0" err="1"/>
              <a:t>may</a:t>
            </a:r>
            <a:r>
              <a:rPr lang="cs-CZ" sz="2000" dirty="0"/>
              <a:t> </a:t>
            </a:r>
            <a:r>
              <a:rPr lang="cs-CZ" sz="2000" dirty="0" err="1"/>
              <a:t>be</a:t>
            </a:r>
            <a:r>
              <a:rPr lang="cs-CZ" sz="2000" dirty="0"/>
              <a:t> </a:t>
            </a:r>
            <a:r>
              <a:rPr lang="cs-CZ" sz="2000" dirty="0" err="1"/>
              <a:t>filed</a:t>
            </a:r>
            <a:r>
              <a:rPr lang="cs-CZ" sz="2000" dirty="0"/>
              <a:t> </a:t>
            </a:r>
            <a:r>
              <a:rPr lang="cs-CZ" sz="2000" b="1" dirty="0"/>
              <a:t>not </a:t>
            </a:r>
            <a:r>
              <a:rPr lang="cs-CZ" sz="2000" b="1" dirty="0" err="1"/>
              <a:t>later</a:t>
            </a:r>
            <a:r>
              <a:rPr lang="cs-CZ" sz="2000" b="1" dirty="0"/>
              <a:t> </a:t>
            </a:r>
            <a:r>
              <a:rPr lang="en-US" sz="2000" b="1" dirty="0"/>
              <a:t>than within six months </a:t>
            </a:r>
            <a:r>
              <a:rPr lang="en-US" sz="2000" dirty="0"/>
              <a:t>from the conclusion of contract</a:t>
            </a:r>
            <a:r>
              <a:rPr lang="cs-CZ" sz="2000" dirty="0"/>
              <a:t> </a:t>
            </a:r>
          </a:p>
          <a:p>
            <a:pPr lvl="1"/>
            <a:r>
              <a:rPr lang="cs-CZ" sz="2000" dirty="0"/>
              <a:t>Interim </a:t>
            </a:r>
            <a:r>
              <a:rPr lang="cs-CZ" sz="2000" dirty="0" err="1"/>
              <a:t>measure</a:t>
            </a:r>
            <a:r>
              <a:rPr lang="cs-CZ" sz="2000" dirty="0"/>
              <a:t> </a:t>
            </a:r>
            <a:r>
              <a:rPr lang="cs-CZ" sz="2000" dirty="0" err="1"/>
              <a:t>may</a:t>
            </a:r>
            <a:r>
              <a:rPr lang="cs-CZ" sz="2000" dirty="0"/>
              <a:t> not </a:t>
            </a:r>
            <a:r>
              <a:rPr lang="cs-CZ" sz="2000" dirty="0" err="1"/>
              <a:t>be</a:t>
            </a:r>
            <a:r>
              <a:rPr lang="cs-CZ" sz="2000" dirty="0"/>
              <a:t> </a:t>
            </a:r>
            <a:r>
              <a:rPr lang="cs-CZ" sz="2000" dirty="0" err="1"/>
              <a:t>issued</a:t>
            </a:r>
            <a:r>
              <a:rPr lang="cs-CZ" sz="2000" dirty="0"/>
              <a:t>.</a:t>
            </a:r>
          </a:p>
          <a:p>
            <a:r>
              <a:rPr lang="cs-CZ" sz="2400" dirty="0" err="1"/>
              <a:t>Burden</a:t>
            </a:r>
            <a:r>
              <a:rPr lang="cs-CZ" sz="2400" dirty="0"/>
              <a:t> </a:t>
            </a:r>
            <a:r>
              <a:rPr lang="cs-CZ" sz="2400" dirty="0" err="1"/>
              <a:t>of</a:t>
            </a:r>
            <a:r>
              <a:rPr lang="cs-CZ" sz="2400" dirty="0"/>
              <a:t> </a:t>
            </a:r>
            <a:r>
              <a:rPr lang="cs-CZ" sz="2400" b="1" dirty="0" err="1"/>
              <a:t>proof</a:t>
            </a:r>
            <a:r>
              <a:rPr lang="cs-CZ" sz="2400" dirty="0"/>
              <a:t> </a:t>
            </a:r>
          </a:p>
          <a:p>
            <a:pPr lvl="1"/>
            <a:r>
              <a:rPr lang="cs-CZ" sz="2000" dirty="0" err="1"/>
              <a:t>Petitioner</a:t>
            </a:r>
            <a:r>
              <a:rPr lang="cs-CZ" sz="2000" dirty="0"/>
              <a:t> has to </a:t>
            </a:r>
            <a:r>
              <a:rPr lang="cs-CZ" sz="2000" dirty="0" err="1"/>
              <a:t>proove</a:t>
            </a:r>
            <a:r>
              <a:rPr lang="cs-CZ" sz="2000" dirty="0"/>
              <a:t> </a:t>
            </a:r>
            <a:r>
              <a:rPr lang="cs-CZ" sz="2000" dirty="0" err="1"/>
              <a:t>that</a:t>
            </a:r>
            <a:r>
              <a:rPr lang="cs-CZ" sz="2000" dirty="0"/>
              <a:t> </a:t>
            </a:r>
            <a:r>
              <a:rPr lang="cs-CZ" sz="2000" dirty="0" err="1"/>
              <a:t>the</a:t>
            </a:r>
            <a:r>
              <a:rPr lang="cs-CZ" sz="2000" dirty="0"/>
              <a:t> </a:t>
            </a:r>
            <a:r>
              <a:rPr lang="cs-CZ" sz="2000" dirty="0" err="1"/>
              <a:t>contract</a:t>
            </a:r>
            <a:r>
              <a:rPr lang="cs-CZ" sz="2000" dirty="0"/>
              <a:t> has </a:t>
            </a:r>
            <a:r>
              <a:rPr lang="cs-CZ" sz="2000" dirty="0" err="1"/>
              <a:t>been</a:t>
            </a:r>
            <a:r>
              <a:rPr lang="cs-CZ" sz="2000" dirty="0"/>
              <a:t> </a:t>
            </a:r>
            <a:r>
              <a:rPr lang="cs-CZ" sz="2000" dirty="0" err="1"/>
              <a:t>unlawfully</a:t>
            </a:r>
            <a:r>
              <a:rPr lang="cs-CZ" sz="2000" dirty="0"/>
              <a:t> </a:t>
            </a:r>
            <a:r>
              <a:rPr lang="cs-CZ" sz="2000" dirty="0" err="1"/>
              <a:t>ammended</a:t>
            </a:r>
            <a:endParaRPr lang="cs-CZ" sz="2000" dirty="0"/>
          </a:p>
          <a:p>
            <a:r>
              <a:rPr lang="cs-CZ" sz="2400" b="1" dirty="0" err="1"/>
              <a:t>Costs</a:t>
            </a:r>
            <a:r>
              <a:rPr lang="cs-CZ" sz="2400" dirty="0"/>
              <a:t>:</a:t>
            </a:r>
          </a:p>
          <a:p>
            <a:pPr lvl="1"/>
            <a:r>
              <a:rPr lang="cs-CZ" sz="2000" dirty="0"/>
              <a:t>P</a:t>
            </a:r>
            <a:r>
              <a:rPr lang="en-US" sz="2000" dirty="0" err="1"/>
              <a:t>etitioner</a:t>
            </a:r>
            <a:r>
              <a:rPr lang="en-US" sz="2000" dirty="0"/>
              <a:t> shall pay a </a:t>
            </a:r>
            <a:r>
              <a:rPr lang="en-US" sz="2000" b="1" dirty="0"/>
              <a:t>deposit</a:t>
            </a:r>
            <a:r>
              <a:rPr lang="en-US" sz="2000" dirty="0"/>
              <a:t> amounting to CZK 200,000</a:t>
            </a:r>
            <a:r>
              <a:rPr lang="cs-CZ" sz="2000" dirty="0"/>
              <a:t> (</a:t>
            </a:r>
            <a:r>
              <a:rPr lang="cs-CZ" sz="2000" dirty="0" err="1"/>
              <a:t>today</a:t>
            </a:r>
            <a:r>
              <a:rPr lang="cs-CZ" sz="2000" dirty="0"/>
              <a:t> </a:t>
            </a:r>
            <a:r>
              <a:rPr lang="cs-CZ" sz="2000" dirty="0" err="1"/>
              <a:t>app</a:t>
            </a:r>
            <a:r>
              <a:rPr lang="cs-CZ" sz="2000" dirty="0"/>
              <a:t>. 7 910 EUR)</a:t>
            </a:r>
          </a:p>
          <a:p>
            <a:pPr lvl="1"/>
            <a:endParaRPr lang="cs-CZ" sz="2000" dirty="0"/>
          </a:p>
          <a:p>
            <a:pPr marL="0" indent="0">
              <a:buNone/>
            </a:pPr>
            <a:r>
              <a:rPr lang="cs-CZ" sz="2400" b="1" dirty="0" err="1">
                <a:solidFill>
                  <a:srgbClr val="00B050"/>
                </a:solidFill>
              </a:rPr>
              <a:t>Petitioner</a:t>
            </a:r>
            <a:r>
              <a:rPr lang="cs-CZ" sz="2400" b="1" dirty="0">
                <a:solidFill>
                  <a:srgbClr val="00B050"/>
                </a:solidFill>
              </a:rPr>
              <a:t> </a:t>
            </a:r>
            <a:r>
              <a:rPr lang="cs-CZ" sz="2400" b="1" dirty="0" err="1">
                <a:solidFill>
                  <a:srgbClr val="00B050"/>
                </a:solidFill>
              </a:rPr>
              <a:t>must</a:t>
            </a:r>
            <a:r>
              <a:rPr lang="cs-CZ" sz="2400" b="1" dirty="0">
                <a:solidFill>
                  <a:srgbClr val="00B050"/>
                </a:solidFill>
              </a:rPr>
              <a:t> </a:t>
            </a:r>
            <a:r>
              <a:rPr lang="cs-CZ" sz="2400" b="1" dirty="0" err="1">
                <a:solidFill>
                  <a:srgbClr val="00B050"/>
                </a:solidFill>
              </a:rPr>
              <a:t>hurry</a:t>
            </a:r>
            <a:r>
              <a:rPr lang="cs-CZ" sz="2400" b="1" dirty="0">
                <a:solidFill>
                  <a:srgbClr val="00B050"/>
                </a:solidFill>
              </a:rPr>
              <a:t>, </a:t>
            </a:r>
            <a:r>
              <a:rPr lang="cs-CZ" sz="2400" b="1" dirty="0" err="1">
                <a:solidFill>
                  <a:srgbClr val="00B050"/>
                </a:solidFill>
              </a:rPr>
              <a:t>have</a:t>
            </a:r>
            <a:r>
              <a:rPr lang="cs-CZ" sz="2400" b="1" dirty="0">
                <a:solidFill>
                  <a:srgbClr val="00B050"/>
                </a:solidFill>
              </a:rPr>
              <a:t> </a:t>
            </a:r>
            <a:r>
              <a:rPr lang="cs-CZ" sz="2400" b="1" dirty="0" err="1">
                <a:solidFill>
                  <a:srgbClr val="00B050"/>
                </a:solidFill>
              </a:rPr>
              <a:t>enough</a:t>
            </a:r>
            <a:r>
              <a:rPr lang="cs-CZ" sz="2400" b="1" dirty="0">
                <a:solidFill>
                  <a:srgbClr val="00B050"/>
                </a:solidFill>
              </a:rPr>
              <a:t> </a:t>
            </a:r>
            <a:r>
              <a:rPr lang="cs-CZ" sz="2400" b="1" dirty="0" err="1">
                <a:solidFill>
                  <a:srgbClr val="00B050"/>
                </a:solidFill>
              </a:rPr>
              <a:t>information</a:t>
            </a:r>
            <a:r>
              <a:rPr lang="cs-CZ" sz="2400" b="1" dirty="0">
                <a:solidFill>
                  <a:srgbClr val="00B050"/>
                </a:solidFill>
              </a:rPr>
              <a:t> and </a:t>
            </a:r>
            <a:r>
              <a:rPr lang="cs-CZ" sz="2400" b="1" dirty="0" err="1">
                <a:solidFill>
                  <a:srgbClr val="00B050"/>
                </a:solidFill>
              </a:rPr>
              <a:t>money</a:t>
            </a:r>
            <a:r>
              <a:rPr lang="cs-CZ" sz="2400" b="1" dirty="0">
                <a:solidFill>
                  <a:srgbClr val="00B050"/>
                </a:solidFill>
              </a:rPr>
              <a:t>. </a:t>
            </a:r>
            <a:r>
              <a:rPr lang="cs-CZ" sz="2400" b="1" dirty="0"/>
              <a:t>&gt;&gt;</a:t>
            </a:r>
            <a:r>
              <a:rPr lang="cs-CZ" sz="2400" b="1" dirty="0">
                <a:solidFill>
                  <a:srgbClr val="00B050"/>
                </a:solidFill>
              </a:rPr>
              <a:t> </a:t>
            </a:r>
            <a:r>
              <a:rPr lang="cs-CZ" sz="2400" b="1" dirty="0" err="1">
                <a:solidFill>
                  <a:srgbClr val="00B050"/>
                </a:solidFill>
              </a:rPr>
              <a:t>Rarely</a:t>
            </a:r>
            <a:r>
              <a:rPr lang="cs-CZ" sz="2400" b="1" dirty="0">
                <a:solidFill>
                  <a:srgbClr val="00B050"/>
                </a:solidFill>
              </a:rPr>
              <a:t> </a:t>
            </a:r>
            <a:r>
              <a:rPr lang="cs-CZ" sz="2400" b="1" dirty="0" err="1">
                <a:solidFill>
                  <a:srgbClr val="00B050"/>
                </a:solidFill>
              </a:rPr>
              <a:t>used</a:t>
            </a:r>
            <a:endParaRPr lang="cs-CZ" sz="2400" b="1" dirty="0">
              <a:solidFill>
                <a:srgbClr val="00B050"/>
              </a:solidFill>
            </a:endParaRPr>
          </a:p>
        </p:txBody>
      </p:sp>
    </p:spTree>
    <p:extLst>
      <p:ext uri="{BB962C8B-B14F-4D97-AF65-F5344CB8AC3E}">
        <p14:creationId xmlns:p14="http://schemas.microsoft.com/office/powerpoint/2010/main" val="3328716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1154</Words>
  <Application>Microsoft Office PowerPoint</Application>
  <PresentationFormat>Široki zaslon</PresentationFormat>
  <Paragraphs>175</Paragraphs>
  <Slides>25</Slides>
  <Notes>2</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25</vt:i4>
      </vt:variant>
    </vt:vector>
  </HeadingPairs>
  <TitlesOfParts>
    <vt:vector size="30" baseType="lpstr">
      <vt:lpstr>Arial</vt:lpstr>
      <vt:lpstr>Calibri</vt:lpstr>
      <vt:lpstr>Calibri Light</vt:lpstr>
      <vt:lpstr>Wingdings</vt:lpstr>
      <vt:lpstr>Office Theme</vt:lpstr>
      <vt:lpstr>PowerPoint prezentacija</vt:lpstr>
      <vt:lpstr>Contract amendment and contract system control in the Czech Republic</vt:lpstr>
      <vt:lpstr>Systems of control of public procurement (bodies empowered to review PP and impose sanctions and remedies)</vt:lpstr>
      <vt:lpstr>PowerPoint prezentacija</vt:lpstr>
      <vt:lpstr>Procedure</vt:lpstr>
      <vt:lpstr>Review proceedings at OPC (related to contract modifications)</vt:lpstr>
      <vt:lpstr>Review proceedings at OPC after conclusion of contract</vt:lpstr>
      <vt:lpstr>Review proceedings at OPC after conclusion of contract</vt:lpstr>
      <vt:lpstr>Review proceedings at OPC after conclusion of contract</vt:lpstr>
      <vt:lpstr>Review proceedings at OPC after conclusion of contract</vt:lpstr>
      <vt:lpstr>Review proceedings at OPC before conclusion of contract</vt:lpstr>
      <vt:lpstr>PowerPoint prezentacija</vt:lpstr>
      <vt:lpstr>Frequented modifications</vt:lpstr>
      <vt:lpstr>Prolongations of time limits for performance</vt:lpstr>
      <vt:lpstr>Rearranging payment terms &amp; prices</vt:lpstr>
      <vt:lpstr>Extending the scope of contract</vt:lpstr>
      <vt:lpstr>Lately discussed topics</vt:lpstr>
      <vt:lpstr>Non-enforcing the claims</vt:lpstr>
      <vt:lpstr>Non-enforcing the claims</vt:lpstr>
      <vt:lpstr>Non-enforcing the claims</vt:lpstr>
      <vt:lpstr>Modifications of contracts  concluded outside of procurement procedure</vt:lpstr>
      <vt:lpstr>Overall nature of contract  (Directive, Art. 72(1)c )</vt:lpstr>
      <vt:lpstr>Review clauses: clear, precise, unequivocal (Directive, art. 72(1)a )</vt:lpstr>
      <vt:lpstr>Review clauses: clear, precise, unequivocal (Directive, art. 72(1)a )</vt:lpstr>
      <vt:lpstr>Acccordance of tender and contract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Begović</dc:creator>
  <cp:lastModifiedBy>Maja Štefok</cp:lastModifiedBy>
  <cp:revision>64</cp:revision>
  <dcterms:created xsi:type="dcterms:W3CDTF">2024-03-11T16:22:29Z</dcterms:created>
  <dcterms:modified xsi:type="dcterms:W3CDTF">2024-04-20T18:46:09Z</dcterms:modified>
</cp:coreProperties>
</file>